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7"/>
  </p:notesMasterIdLst>
  <p:sldIdLst>
    <p:sldId id="267" r:id="rId2"/>
    <p:sldId id="256" r:id="rId3"/>
    <p:sldId id="266" r:id="rId4"/>
    <p:sldId id="257" r:id="rId5"/>
    <p:sldId id="258" r:id="rId6"/>
    <p:sldId id="259" r:id="rId7"/>
    <p:sldId id="262" r:id="rId8"/>
    <p:sldId id="261" r:id="rId9"/>
    <p:sldId id="260" r:id="rId10"/>
    <p:sldId id="272" r:id="rId11"/>
    <p:sldId id="264" r:id="rId12"/>
    <p:sldId id="270" r:id="rId13"/>
    <p:sldId id="271" r:id="rId14"/>
    <p:sldId id="265"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7"/>
    <p:restoredTop sz="95360"/>
  </p:normalViewPr>
  <p:slideViewPr>
    <p:cSldViewPr snapToGrid="0">
      <p:cViewPr>
        <p:scale>
          <a:sx n="100" d="100"/>
          <a:sy n="100" d="100"/>
        </p:scale>
        <p:origin x="264"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9T19:50:44.60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249 0,'-42'0,"6"0,27 0,-18 4,13-3,-17 6,21-6,-6 3,-1-4,3 0,-6 0,7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9T19:50:51.78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9T19:50:55.32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0,'38'0,"-5"0,-25 0,4 0,9 0,-6 0,4 0,-6 0,0 0,8 0,-7 0,5 0,-6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9T19:50:59.94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27,'38'0,"-6"0,-23 0,4 0,4 0,-2 0,5 0,-6 0,3 0,0 0,-3-8,3 6,-4-10,4 11,0-3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9T19:51:02.79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0,'38'0,"-6"0,-23 0,3 0,9 0,-6 0,5 0,-8 0,2 0,3 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9T19:51:06.44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1,'38'0,"-5"0,-24 0,4 0,5 0,-3 0,5 0,-6 0,0 0,6 0,-9 0,9 0,-6 0,0 0,6 0,-2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09T19:51:11.14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0,'38'0,"-6"0,-23 0,4 0,10 0,-7 0,11 0,-17 0,8 0,0 0,-3 0,5 0,-6 0,0 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6B2763-20E7-154A-A14F-03C14B79A465}" type="datetimeFigureOut">
              <a:rPr lang="en-US" smtClean="0"/>
              <a:t>8/5/24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079EAC-7E49-494D-B947-D42889D7B8A2}" type="slidenum">
              <a:rPr lang="en-US" smtClean="0"/>
              <a:t>‹#›</a:t>
            </a:fld>
            <a:endParaRPr lang="en-US"/>
          </a:p>
        </p:txBody>
      </p:sp>
    </p:spTree>
    <p:extLst>
      <p:ext uri="{BB962C8B-B14F-4D97-AF65-F5344CB8AC3E}">
        <p14:creationId xmlns:p14="http://schemas.microsoft.com/office/powerpoint/2010/main" val="255998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079EAC-7E49-494D-B947-D42889D7B8A2}" type="slidenum">
              <a:rPr lang="en-US" smtClean="0"/>
              <a:t>10</a:t>
            </a:fld>
            <a:endParaRPr lang="en-US"/>
          </a:p>
        </p:txBody>
      </p:sp>
    </p:spTree>
    <p:extLst>
      <p:ext uri="{BB962C8B-B14F-4D97-AF65-F5344CB8AC3E}">
        <p14:creationId xmlns:p14="http://schemas.microsoft.com/office/powerpoint/2010/main" val="1258282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JACKSON HUGHES BLACK MOUNTAIN </a:t>
            </a:r>
          </a:p>
          <a:p>
            <a:r>
              <a:rPr lang="en-US" dirty="0"/>
              <a:t>K.E. ANDREWS CONSULTANT </a:t>
            </a:r>
          </a:p>
        </p:txBody>
      </p:sp>
      <p:sp>
        <p:nvSpPr>
          <p:cNvPr id="4" name="Slide Number Placeholder 3"/>
          <p:cNvSpPr>
            <a:spLocks noGrp="1"/>
          </p:cNvSpPr>
          <p:nvPr>
            <p:ph type="sldNum" sz="quarter" idx="5"/>
          </p:nvPr>
        </p:nvSpPr>
        <p:spPr/>
        <p:txBody>
          <a:bodyPr/>
          <a:lstStyle/>
          <a:p>
            <a:fld id="{7D079EAC-7E49-494D-B947-D42889D7B8A2}" type="slidenum">
              <a:rPr lang="en-US" smtClean="0"/>
              <a:t>12</a:t>
            </a:fld>
            <a:endParaRPr lang="en-US"/>
          </a:p>
        </p:txBody>
      </p:sp>
    </p:spTree>
    <p:extLst>
      <p:ext uri="{BB962C8B-B14F-4D97-AF65-F5344CB8AC3E}">
        <p14:creationId xmlns:p14="http://schemas.microsoft.com/office/powerpoint/2010/main" val="3282391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079EAC-7E49-494D-B947-D42889D7B8A2}" type="slidenum">
              <a:rPr lang="en-US" smtClean="0"/>
              <a:t>13</a:t>
            </a:fld>
            <a:endParaRPr lang="en-US"/>
          </a:p>
        </p:txBody>
      </p:sp>
    </p:spTree>
    <p:extLst>
      <p:ext uri="{BB962C8B-B14F-4D97-AF65-F5344CB8AC3E}">
        <p14:creationId xmlns:p14="http://schemas.microsoft.com/office/powerpoint/2010/main" val="1672400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F2AC6-D85C-16E8-0A7D-7639E37601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F99116-BCAF-0088-1D1E-2235C38F22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0D1174-59A5-AF33-A316-0BB2F37537C0}"/>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5" name="Footer Placeholder 4">
            <a:extLst>
              <a:ext uri="{FF2B5EF4-FFF2-40B4-BE49-F238E27FC236}">
                <a16:creationId xmlns:a16="http://schemas.microsoft.com/office/drawing/2014/main" id="{29A15CE3-F1D4-F306-45C1-6D375C2D45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F8D5A1-D5EC-6C98-5B5F-E3E4B417E339}"/>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1099369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1B47-F684-A516-9CEA-97BC02E397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22D878-F83F-3D5C-05BC-0CD5033CAC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F7D491-3506-8F97-140F-246E52686AE2}"/>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5" name="Footer Placeholder 4">
            <a:extLst>
              <a:ext uri="{FF2B5EF4-FFF2-40B4-BE49-F238E27FC236}">
                <a16:creationId xmlns:a16="http://schemas.microsoft.com/office/drawing/2014/main" id="{11C16B61-A88D-EB0A-1253-7E62489FF1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787123-4E07-502C-C682-0FF2F2B79AD9}"/>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2595143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88F6-2004-891C-5657-9D135EA96F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6ACB5E-2B65-36C9-2CA6-AF6B738E6F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3B268F-C3BE-C45A-5E61-512823C5BFCD}"/>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5" name="Footer Placeholder 4">
            <a:extLst>
              <a:ext uri="{FF2B5EF4-FFF2-40B4-BE49-F238E27FC236}">
                <a16:creationId xmlns:a16="http://schemas.microsoft.com/office/drawing/2014/main" id="{C31920D1-2426-1883-05D4-7198F8CD2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71DD-9BFF-A3D8-8822-7DD95786F04D}"/>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1723642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4DD3E-0409-A186-F87B-1490634380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FD1F08-FED5-DC08-A5C9-997A96EFC7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F1BBC1-EEC8-4922-9FB1-08E286822C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FC9D8B-EA7E-B3E5-9D8C-062DDF1F5C90}"/>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6" name="Footer Placeholder 5">
            <a:extLst>
              <a:ext uri="{FF2B5EF4-FFF2-40B4-BE49-F238E27FC236}">
                <a16:creationId xmlns:a16="http://schemas.microsoft.com/office/drawing/2014/main" id="{2F86291E-3F4E-F7C4-F6FD-2EC3FF850E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C42BB9-6C84-5D82-0681-2F3C1E6EC019}"/>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720053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5B215-2A45-A430-E595-F745F400E1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731311-D729-FDB3-F032-67B5EF5D87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65C778-E8CE-E3EB-2622-C67A0539FF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5CAD08-383B-0F93-6DEE-E18281B360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EAE027-ED05-7135-D9BA-EEBD53D00D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7EB913-6977-3437-464E-32E41F968DDD}"/>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8" name="Footer Placeholder 7">
            <a:extLst>
              <a:ext uri="{FF2B5EF4-FFF2-40B4-BE49-F238E27FC236}">
                <a16:creationId xmlns:a16="http://schemas.microsoft.com/office/drawing/2014/main" id="{17682FB9-B98E-5625-F6D2-AAA6C91E89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34719F-A141-1077-8750-9EBC2608859F}"/>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2087917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114A1-B8FB-DDAF-7CC4-F788C83E1A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783DD4-0A91-7E11-82FE-225B1F9653E3}"/>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4" name="Footer Placeholder 3">
            <a:extLst>
              <a:ext uri="{FF2B5EF4-FFF2-40B4-BE49-F238E27FC236}">
                <a16:creationId xmlns:a16="http://schemas.microsoft.com/office/drawing/2014/main" id="{F7CFD4CB-EB6D-1E14-C966-6942997FBD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E766B7-3F01-EBEE-BDF3-7426EA463625}"/>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2252671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7E033C-100A-38F1-2C77-231AD2040184}"/>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3" name="Footer Placeholder 2">
            <a:extLst>
              <a:ext uri="{FF2B5EF4-FFF2-40B4-BE49-F238E27FC236}">
                <a16:creationId xmlns:a16="http://schemas.microsoft.com/office/drawing/2014/main" id="{0186F9C4-83E3-EDD9-1DD2-21DB2C0D11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79C3AF-45F0-8669-D612-A6195F13640B}"/>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345525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194C-001A-95A6-16D5-C2E138C9B8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CA8320-356B-BAF4-745D-148672312B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97EF13-BC18-0534-317B-B50A0129DC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BB8FC4-5E10-6B6A-569E-DE59E46C2840}"/>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6" name="Footer Placeholder 5">
            <a:extLst>
              <a:ext uri="{FF2B5EF4-FFF2-40B4-BE49-F238E27FC236}">
                <a16:creationId xmlns:a16="http://schemas.microsoft.com/office/drawing/2014/main" id="{FF96541E-0429-68B0-8E04-2F4FE83E0E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BCFDDD-FB28-67BF-1708-E6D6188AC8C7}"/>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2101173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B658-931F-46EB-B13B-D893595967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C94619-15CB-48B3-4CA6-50B96B8C24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D14CE0-BDDD-7A61-DA7F-4E2C0635C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77DA5B-F9B0-8017-C09D-31CD23A598FD}"/>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6" name="Footer Placeholder 5">
            <a:extLst>
              <a:ext uri="{FF2B5EF4-FFF2-40B4-BE49-F238E27FC236}">
                <a16:creationId xmlns:a16="http://schemas.microsoft.com/office/drawing/2014/main" id="{95A7430D-5923-5F77-C06E-06E14C24C7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96F19B-56B7-1763-D33D-DCE778F3D2B6}"/>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2292593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4C471-59B3-3EC4-C263-A736FEE4FF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69F8D-A0FF-49CF-347B-1CEF122BA3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997F3F-5D69-AABE-F26D-5DE09198DA5D}"/>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5" name="Footer Placeholder 4">
            <a:extLst>
              <a:ext uri="{FF2B5EF4-FFF2-40B4-BE49-F238E27FC236}">
                <a16:creationId xmlns:a16="http://schemas.microsoft.com/office/drawing/2014/main" id="{E14A76A0-19B4-5D4C-F6B1-15EE1EFB0F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72EDD2-5D3E-AE89-638B-7B9E210C413A}"/>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3818079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5FB0EF-BEFB-F168-A477-5E0153762E1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702ACC-9D6A-2F1E-4AA1-9EAF2C2421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CC979-86E2-71D6-D4C5-7BBE524011D6}"/>
              </a:ext>
            </a:extLst>
          </p:cNvPr>
          <p:cNvSpPr>
            <a:spLocks noGrp="1"/>
          </p:cNvSpPr>
          <p:nvPr>
            <p:ph type="dt" sz="half" idx="10"/>
          </p:nvPr>
        </p:nvSpPr>
        <p:spPr/>
        <p:txBody>
          <a:bodyPr/>
          <a:lstStyle/>
          <a:p>
            <a:fld id="{9DFE4206-EB3E-364C-BA23-8E3181D3C204}" type="datetimeFigureOut">
              <a:rPr lang="en-US" smtClean="0"/>
              <a:t>8/5/24</a:t>
            </a:fld>
            <a:endParaRPr lang="en-US"/>
          </a:p>
        </p:txBody>
      </p:sp>
      <p:sp>
        <p:nvSpPr>
          <p:cNvPr id="5" name="Footer Placeholder 4">
            <a:extLst>
              <a:ext uri="{FF2B5EF4-FFF2-40B4-BE49-F238E27FC236}">
                <a16:creationId xmlns:a16="http://schemas.microsoft.com/office/drawing/2014/main" id="{B0FF39A4-452A-A0A3-5AE1-D715312083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DB74CF-9667-BF3E-4D0C-38A6910E31F5}"/>
              </a:ext>
            </a:extLst>
          </p:cNvPr>
          <p:cNvSpPr>
            <a:spLocks noGrp="1"/>
          </p:cNvSpPr>
          <p:nvPr>
            <p:ph type="sldNum" sz="quarter" idx="12"/>
          </p:nvPr>
        </p:nvSpPr>
        <p:spPr/>
        <p:txBody>
          <a:bodyPr/>
          <a:lstStyle/>
          <a:p>
            <a:fld id="{145A2AA2-3FB0-3B41-8DA1-741B5D859A29}" type="slidenum">
              <a:rPr lang="en-US" smtClean="0"/>
              <a:t>‹#›</a:t>
            </a:fld>
            <a:endParaRPr lang="en-US"/>
          </a:p>
        </p:txBody>
      </p:sp>
    </p:spTree>
    <p:extLst>
      <p:ext uri="{BB962C8B-B14F-4D97-AF65-F5344CB8AC3E}">
        <p14:creationId xmlns:p14="http://schemas.microsoft.com/office/powerpoint/2010/main" val="1942979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6DC55C-392D-56AA-377A-C6BC86F121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95E360-F063-2983-4559-8894A30DB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2558F-62B0-E7C9-B8FC-DB58CB109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E4206-EB3E-364C-BA23-8E3181D3C204}" type="datetimeFigureOut">
              <a:rPr lang="en-US" smtClean="0"/>
              <a:t>8/5/24</a:t>
            </a:fld>
            <a:endParaRPr lang="en-US"/>
          </a:p>
        </p:txBody>
      </p:sp>
      <p:sp>
        <p:nvSpPr>
          <p:cNvPr id="5" name="Footer Placeholder 4">
            <a:extLst>
              <a:ext uri="{FF2B5EF4-FFF2-40B4-BE49-F238E27FC236}">
                <a16:creationId xmlns:a16="http://schemas.microsoft.com/office/drawing/2014/main" id="{B184866A-A2F5-0312-4FE0-96BC353ED8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4DCBA7-DB06-EAD1-EBF5-2A378B8E7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5A2AA2-3FB0-3B41-8DA1-741B5D859A29}" type="slidenum">
              <a:rPr lang="en-US" smtClean="0"/>
              <a:t>‹#›</a:t>
            </a:fld>
            <a:endParaRPr lang="en-US"/>
          </a:p>
        </p:txBody>
      </p:sp>
    </p:spTree>
    <p:extLst>
      <p:ext uri="{BB962C8B-B14F-4D97-AF65-F5344CB8AC3E}">
        <p14:creationId xmlns:p14="http://schemas.microsoft.com/office/powerpoint/2010/main" val="20159890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customXml" Target="../ink/ink4.xm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https://www.ercot.com/files/docs/2023/12/22/2023"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830B3DD-4D80-8F80-A633-5D72474CF149}"/>
              </a:ext>
            </a:extLst>
          </p:cNvPr>
          <p:cNvSpPr>
            <a:spLocks noGrp="1"/>
          </p:cNvSpPr>
          <p:nvPr>
            <p:ph type="ctrTitle"/>
          </p:nvPr>
        </p:nvSpPr>
        <p:spPr>
          <a:xfrm>
            <a:off x="1524003" y="1999615"/>
            <a:ext cx="9144000" cy="2764028"/>
          </a:xfrm>
        </p:spPr>
        <p:txBody>
          <a:bodyPr anchor="ctr">
            <a:normAutofit/>
          </a:bodyPr>
          <a:lstStyle/>
          <a:p>
            <a:r>
              <a:rPr lang="en-US" sz="6100"/>
              <a:t>Analysis of Lithium Battery Storage Systems in Kerr County </a:t>
            </a:r>
          </a:p>
        </p:txBody>
      </p:sp>
      <p:sp>
        <p:nvSpPr>
          <p:cNvPr id="5" name="Subtitle 4">
            <a:extLst>
              <a:ext uri="{FF2B5EF4-FFF2-40B4-BE49-F238E27FC236}">
                <a16:creationId xmlns:a16="http://schemas.microsoft.com/office/drawing/2014/main" id="{F088E4C8-447A-DE66-A052-8BF161212F51}"/>
              </a:ext>
            </a:extLst>
          </p:cNvPr>
          <p:cNvSpPr>
            <a:spLocks noGrp="1"/>
          </p:cNvSpPr>
          <p:nvPr>
            <p:ph type="subTitle" idx="1"/>
          </p:nvPr>
        </p:nvSpPr>
        <p:spPr>
          <a:xfrm>
            <a:off x="1966912" y="5645150"/>
            <a:ext cx="8258176" cy="631825"/>
          </a:xfrm>
        </p:spPr>
        <p:txBody>
          <a:bodyPr anchor="ctr">
            <a:normAutofit fontScale="62500" lnSpcReduction="20000"/>
          </a:bodyPr>
          <a:lstStyle/>
          <a:p>
            <a:r>
              <a:rPr lang="en-US" sz="2800" dirty="0"/>
              <a:t>DRAFT DOCUMENT BY JEFF HOLT</a:t>
            </a:r>
          </a:p>
          <a:p>
            <a:r>
              <a:rPr lang="en-US" sz="2800" dirty="0"/>
              <a:t>JEFFREY.HOLT0302@GMAIL.COM</a:t>
            </a: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9957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1C16-E0A5-CC49-CFFD-130F6748649F}"/>
              </a:ext>
            </a:extLst>
          </p:cNvPr>
          <p:cNvSpPr>
            <a:spLocks noGrp="1"/>
          </p:cNvSpPr>
          <p:nvPr>
            <p:ph type="ctrTitle"/>
          </p:nvPr>
        </p:nvSpPr>
        <p:spPr/>
        <p:txBody>
          <a:bodyPr>
            <a:normAutofit fontScale="90000"/>
          </a:bodyPr>
          <a:lstStyle/>
          <a:p>
            <a:r>
              <a:rPr lang="en-US" b="0" i="0" dirty="0">
                <a:solidFill>
                  <a:srgbClr val="FFFFFF"/>
                </a:solidFill>
                <a:effectLst/>
                <a:latin typeface="system-ui"/>
              </a:rPr>
              <a:t>1</a:t>
            </a:r>
            <a:br>
              <a:rPr lang="en-US" b="0" i="0" dirty="0">
                <a:solidFill>
                  <a:srgbClr val="FFFFFF"/>
                </a:solidFill>
                <a:effectLst/>
                <a:latin typeface="system-ui"/>
              </a:rPr>
            </a:br>
            <a:r>
              <a:rPr lang="en-US" b="0" i="0" dirty="0">
                <a:solidFill>
                  <a:srgbClr val="FFFFFF"/>
                </a:solidFill>
                <a:effectLst/>
                <a:latin typeface="system-ui"/>
              </a:rPr>
              <a:t>2</a:t>
            </a:r>
            <a:br>
              <a:rPr lang="en-US" b="0" i="0" dirty="0">
                <a:solidFill>
                  <a:srgbClr val="FFFFFF"/>
                </a:solidFill>
                <a:effectLst/>
                <a:latin typeface="system-ui"/>
              </a:rPr>
            </a:br>
            <a:br>
              <a:rPr lang="en-US" b="0" i="0" dirty="0">
                <a:solidFill>
                  <a:srgbClr val="000000"/>
                </a:solidFill>
                <a:effectLst/>
                <a:latin typeface="system-ui"/>
              </a:rPr>
            </a:br>
            <a:br>
              <a:rPr lang="en-US" b="0" i="0" dirty="0">
                <a:solidFill>
                  <a:srgbClr val="000000"/>
                </a:solidFill>
                <a:effectLst/>
                <a:latin typeface="system-ui"/>
              </a:rPr>
            </a:br>
            <a:endParaRPr lang="en-US" dirty="0"/>
          </a:p>
        </p:txBody>
      </p:sp>
      <p:sp>
        <p:nvSpPr>
          <p:cNvPr id="5" name="TextBox 4">
            <a:extLst>
              <a:ext uri="{FF2B5EF4-FFF2-40B4-BE49-F238E27FC236}">
                <a16:creationId xmlns:a16="http://schemas.microsoft.com/office/drawing/2014/main" id="{BF555A24-A4FF-B4BC-2999-9206F83E600F}"/>
              </a:ext>
            </a:extLst>
          </p:cNvPr>
          <p:cNvSpPr txBox="1"/>
          <p:nvPr/>
        </p:nvSpPr>
        <p:spPr>
          <a:xfrm>
            <a:off x="3050381" y="2828836"/>
            <a:ext cx="6100762" cy="1200329"/>
          </a:xfrm>
          <a:prstGeom prst="rect">
            <a:avLst/>
          </a:prstGeom>
          <a:noFill/>
        </p:spPr>
        <p:txBody>
          <a:bodyPr wrap="square">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p:txBody>
      </p:sp>
      <p:sp>
        <p:nvSpPr>
          <p:cNvPr id="7" name="TextBox 6">
            <a:extLst>
              <a:ext uri="{FF2B5EF4-FFF2-40B4-BE49-F238E27FC236}">
                <a16:creationId xmlns:a16="http://schemas.microsoft.com/office/drawing/2014/main" id="{AE9423D4-8824-83EC-1995-5C3F3EE3E341}"/>
              </a:ext>
            </a:extLst>
          </p:cNvPr>
          <p:cNvSpPr txBox="1"/>
          <p:nvPr/>
        </p:nvSpPr>
        <p:spPr>
          <a:xfrm>
            <a:off x="3050088" y="2831967"/>
            <a:ext cx="6100174" cy="1200329"/>
          </a:xfrm>
          <a:prstGeom prst="rect">
            <a:avLst/>
          </a:prstGeom>
          <a:noFill/>
        </p:spPr>
        <p:txBody>
          <a:bodyPr wrap="square">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p:txBody>
      </p:sp>
      <p:sp>
        <p:nvSpPr>
          <p:cNvPr id="9" name="TextBox 8">
            <a:extLst>
              <a:ext uri="{FF2B5EF4-FFF2-40B4-BE49-F238E27FC236}">
                <a16:creationId xmlns:a16="http://schemas.microsoft.com/office/drawing/2014/main" id="{A654DF93-47D8-D649-8D79-BBCD634E3400}"/>
              </a:ext>
            </a:extLst>
          </p:cNvPr>
          <p:cNvSpPr txBox="1"/>
          <p:nvPr/>
        </p:nvSpPr>
        <p:spPr>
          <a:xfrm>
            <a:off x="3050088" y="2831967"/>
            <a:ext cx="6100174" cy="1200329"/>
          </a:xfrm>
          <a:prstGeom prst="rect">
            <a:avLst/>
          </a:prstGeom>
          <a:noFill/>
        </p:spPr>
        <p:txBody>
          <a:bodyPr wrap="square">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p:txBody>
      </p:sp>
      <p:sp>
        <p:nvSpPr>
          <p:cNvPr id="11" name="TextBox 10">
            <a:extLst>
              <a:ext uri="{FF2B5EF4-FFF2-40B4-BE49-F238E27FC236}">
                <a16:creationId xmlns:a16="http://schemas.microsoft.com/office/drawing/2014/main" id="{7DA98A77-AC9B-8A68-9763-E18BED24E8ED}"/>
              </a:ext>
            </a:extLst>
          </p:cNvPr>
          <p:cNvSpPr txBox="1"/>
          <p:nvPr/>
        </p:nvSpPr>
        <p:spPr>
          <a:xfrm>
            <a:off x="3050088" y="2831967"/>
            <a:ext cx="6100174" cy="1200329"/>
          </a:xfrm>
          <a:prstGeom prst="rect">
            <a:avLst/>
          </a:prstGeom>
          <a:noFill/>
        </p:spPr>
        <p:txBody>
          <a:bodyPr wrap="square">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p:txBody>
      </p:sp>
      <p:sp>
        <p:nvSpPr>
          <p:cNvPr id="13" name="TextBox 12">
            <a:extLst>
              <a:ext uri="{FF2B5EF4-FFF2-40B4-BE49-F238E27FC236}">
                <a16:creationId xmlns:a16="http://schemas.microsoft.com/office/drawing/2014/main" id="{BA05B54F-712E-264A-4508-E98B828FEB96}"/>
              </a:ext>
            </a:extLst>
          </p:cNvPr>
          <p:cNvSpPr txBox="1"/>
          <p:nvPr/>
        </p:nvSpPr>
        <p:spPr>
          <a:xfrm>
            <a:off x="3050088" y="2831967"/>
            <a:ext cx="6100174" cy="1200329"/>
          </a:xfrm>
          <a:prstGeom prst="rect">
            <a:avLst/>
          </a:prstGeom>
          <a:noFill/>
        </p:spPr>
        <p:txBody>
          <a:bodyPr wrap="square">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p:txBody>
      </p:sp>
      <p:sp>
        <p:nvSpPr>
          <p:cNvPr id="15" name="TextBox 14">
            <a:extLst>
              <a:ext uri="{FF2B5EF4-FFF2-40B4-BE49-F238E27FC236}">
                <a16:creationId xmlns:a16="http://schemas.microsoft.com/office/drawing/2014/main" id="{CCBF554A-2658-F54D-84FC-E58FABB39F1F}"/>
              </a:ext>
            </a:extLst>
          </p:cNvPr>
          <p:cNvSpPr txBox="1"/>
          <p:nvPr/>
        </p:nvSpPr>
        <p:spPr>
          <a:xfrm>
            <a:off x="3050088" y="2568921"/>
            <a:ext cx="6100174" cy="1200329"/>
          </a:xfrm>
          <a:prstGeom prst="rect">
            <a:avLst/>
          </a:prstGeom>
          <a:noFill/>
        </p:spPr>
        <p:txBody>
          <a:bodyPr wrap="square">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p:txBody>
      </p:sp>
      <p:sp>
        <p:nvSpPr>
          <p:cNvPr id="16" name="TextBox 15">
            <a:extLst>
              <a:ext uri="{FF2B5EF4-FFF2-40B4-BE49-F238E27FC236}">
                <a16:creationId xmlns:a16="http://schemas.microsoft.com/office/drawing/2014/main" id="{DC6306FA-35B0-5CD2-5C5B-A1541CA22E10}"/>
              </a:ext>
            </a:extLst>
          </p:cNvPr>
          <p:cNvSpPr txBox="1"/>
          <p:nvPr/>
        </p:nvSpPr>
        <p:spPr>
          <a:xfrm>
            <a:off x="1118970" y="1240077"/>
            <a:ext cx="2501052" cy="1477328"/>
          </a:xfrm>
          <a:prstGeom prst="rect">
            <a:avLst/>
          </a:prstGeom>
          <a:noFill/>
        </p:spPr>
        <p:txBody>
          <a:bodyPr wrap="square" rtlCol="0">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a:p>
            <a:endParaRPr lang="en-US" dirty="0"/>
          </a:p>
        </p:txBody>
      </p:sp>
      <p:sp>
        <p:nvSpPr>
          <p:cNvPr id="17" name="TextBox 16">
            <a:extLst>
              <a:ext uri="{FF2B5EF4-FFF2-40B4-BE49-F238E27FC236}">
                <a16:creationId xmlns:a16="http://schemas.microsoft.com/office/drawing/2014/main" id="{95A23958-EFAA-8A3D-FE81-8C23BC69777C}"/>
              </a:ext>
            </a:extLst>
          </p:cNvPr>
          <p:cNvSpPr txBox="1"/>
          <p:nvPr/>
        </p:nvSpPr>
        <p:spPr>
          <a:xfrm>
            <a:off x="1093918" y="438411"/>
            <a:ext cx="301686" cy="1477328"/>
          </a:xfrm>
          <a:prstGeom prst="rect">
            <a:avLst/>
          </a:prstGeom>
          <a:noFill/>
        </p:spPr>
        <p:txBody>
          <a:bodyPr wrap="none" rtlCol="0">
            <a:spAutoFit/>
          </a:bodyPr>
          <a:lstStyle/>
          <a:p>
            <a:pPr algn="ctr"/>
            <a:r>
              <a:rPr lang="en-US" b="0" i="0" dirty="0">
                <a:solidFill>
                  <a:srgbClr val="FFFFFF"/>
                </a:solidFill>
                <a:effectLst/>
                <a:latin typeface="system-ui"/>
              </a:rPr>
              <a:t>1</a:t>
            </a:r>
          </a:p>
          <a:p>
            <a:pPr algn="ctr"/>
            <a:r>
              <a:rPr lang="en-US" b="0" i="0" dirty="0">
                <a:solidFill>
                  <a:srgbClr val="FFFFFF"/>
                </a:solidFill>
                <a:effectLst/>
                <a:latin typeface="system-ui"/>
              </a:rPr>
              <a:t>2</a:t>
            </a:r>
          </a:p>
          <a:p>
            <a:pPr algn="l" rtl="0"/>
            <a:br>
              <a:rPr lang="en-US" b="0" i="0" dirty="0">
                <a:solidFill>
                  <a:srgbClr val="000000"/>
                </a:solidFill>
                <a:effectLst/>
                <a:latin typeface="system-ui"/>
              </a:rPr>
            </a:br>
            <a:endParaRPr lang="en-US" b="0" i="0" dirty="0">
              <a:solidFill>
                <a:srgbClr val="000000"/>
              </a:solidFill>
              <a:effectLst/>
              <a:latin typeface="system-ui"/>
            </a:endParaRPr>
          </a:p>
          <a:p>
            <a:endParaRPr lang="en-US" dirty="0"/>
          </a:p>
        </p:txBody>
      </p:sp>
      <p:pic>
        <p:nvPicPr>
          <p:cNvPr id="19" name="Picture 18" descr="LCRA Electrical Transmission lines, stations from 1975 &#10;&#10;Description automatically generatedass">
            <a:extLst>
              <a:ext uri="{FF2B5EF4-FFF2-40B4-BE49-F238E27FC236}">
                <a16:creationId xmlns:a16="http://schemas.microsoft.com/office/drawing/2014/main" id="{ED2A9521-4B2D-980D-1DDD-EADE37091EAC}"/>
              </a:ext>
            </a:extLst>
          </p:cNvPr>
          <p:cNvPicPr>
            <a:picLocks noChangeAspect="1"/>
          </p:cNvPicPr>
          <p:nvPr/>
        </p:nvPicPr>
        <p:blipFill>
          <a:blip r:embed="rId2"/>
          <a:stretch>
            <a:fillRect/>
          </a:stretch>
        </p:blipFill>
        <p:spPr>
          <a:xfrm>
            <a:off x="0" y="0"/>
            <a:ext cx="8975276" cy="6884530"/>
          </a:xfrm>
          <a:prstGeom prst="rect">
            <a:avLst/>
          </a:prstGeom>
        </p:spPr>
      </p:pic>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7FD3BF4F-A581-F2E7-5EBF-CB486CF6BC59}"/>
                  </a:ext>
                </a:extLst>
              </p14:cNvPr>
              <p14:cNvContentPartPr/>
              <p14:nvPr/>
            </p14:nvContentPartPr>
            <p14:xfrm>
              <a:off x="2024550" y="2568921"/>
              <a:ext cx="90000" cy="6480"/>
            </p14:xfrm>
          </p:contentPart>
        </mc:Choice>
        <mc:Fallback xmlns="">
          <p:pic>
            <p:nvPicPr>
              <p:cNvPr id="22" name="Ink 21">
                <a:extLst>
                  <a:ext uri="{FF2B5EF4-FFF2-40B4-BE49-F238E27FC236}">
                    <a16:creationId xmlns:a16="http://schemas.microsoft.com/office/drawing/2014/main" id="{7FD3BF4F-A581-F2E7-5EBF-CB486CF6BC59}"/>
                  </a:ext>
                </a:extLst>
              </p:cNvPr>
              <p:cNvPicPr/>
              <p:nvPr/>
            </p:nvPicPr>
            <p:blipFill>
              <a:blip r:embed="rId4"/>
              <a:stretch>
                <a:fillRect/>
              </a:stretch>
            </p:blipFill>
            <p:spPr>
              <a:xfrm>
                <a:off x="1970550" y="2460921"/>
                <a:ext cx="19764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5" name="Ink 24">
                <a:extLst>
                  <a:ext uri="{FF2B5EF4-FFF2-40B4-BE49-F238E27FC236}">
                    <a16:creationId xmlns:a16="http://schemas.microsoft.com/office/drawing/2014/main" id="{A01CF9F1-AAB6-9997-B69D-F36F499248CA}"/>
                  </a:ext>
                </a:extLst>
              </p14:cNvPr>
              <p14:cNvContentPartPr/>
              <p14:nvPr/>
            </p14:nvContentPartPr>
            <p14:xfrm>
              <a:off x="3719954" y="3159309"/>
              <a:ext cx="360" cy="360"/>
            </p14:xfrm>
          </p:contentPart>
        </mc:Choice>
        <mc:Fallback xmlns="">
          <p:pic>
            <p:nvPicPr>
              <p:cNvPr id="25" name="Ink 24">
                <a:extLst>
                  <a:ext uri="{FF2B5EF4-FFF2-40B4-BE49-F238E27FC236}">
                    <a16:creationId xmlns:a16="http://schemas.microsoft.com/office/drawing/2014/main" id="{A01CF9F1-AAB6-9997-B69D-F36F499248CA}"/>
                  </a:ext>
                </a:extLst>
              </p:cNvPr>
              <p:cNvPicPr/>
              <p:nvPr/>
            </p:nvPicPr>
            <p:blipFill>
              <a:blip r:embed="rId6"/>
              <a:stretch>
                <a:fillRect/>
              </a:stretch>
            </p:blipFill>
            <p:spPr>
              <a:xfrm>
                <a:off x="3665954" y="305166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6" name="Ink 25">
                <a:extLst>
                  <a:ext uri="{FF2B5EF4-FFF2-40B4-BE49-F238E27FC236}">
                    <a16:creationId xmlns:a16="http://schemas.microsoft.com/office/drawing/2014/main" id="{7D091A65-C22C-62E5-9FBB-A0AE9ADE20B5}"/>
                  </a:ext>
                </a:extLst>
              </p14:cNvPr>
              <p14:cNvContentPartPr/>
              <p14:nvPr/>
            </p14:nvContentPartPr>
            <p14:xfrm>
              <a:off x="3165310" y="2509884"/>
              <a:ext cx="86400" cy="360"/>
            </p14:xfrm>
          </p:contentPart>
        </mc:Choice>
        <mc:Fallback xmlns="">
          <p:pic>
            <p:nvPicPr>
              <p:cNvPr id="26" name="Ink 25">
                <a:extLst>
                  <a:ext uri="{FF2B5EF4-FFF2-40B4-BE49-F238E27FC236}">
                    <a16:creationId xmlns:a16="http://schemas.microsoft.com/office/drawing/2014/main" id="{7D091A65-C22C-62E5-9FBB-A0AE9ADE20B5}"/>
                  </a:ext>
                </a:extLst>
              </p:cNvPr>
              <p:cNvPicPr/>
              <p:nvPr/>
            </p:nvPicPr>
            <p:blipFill>
              <a:blip r:embed="rId8"/>
              <a:stretch>
                <a:fillRect/>
              </a:stretch>
            </p:blipFill>
            <p:spPr>
              <a:xfrm>
                <a:off x="3111310" y="2401884"/>
                <a:ext cx="1940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7" name="Ink 26">
                <a:extLst>
                  <a:ext uri="{FF2B5EF4-FFF2-40B4-BE49-F238E27FC236}">
                    <a16:creationId xmlns:a16="http://schemas.microsoft.com/office/drawing/2014/main" id="{4CF15059-5DDB-F7BA-95D7-7B8B7C6A417F}"/>
                  </a:ext>
                </a:extLst>
              </p14:cNvPr>
              <p14:cNvContentPartPr/>
              <p14:nvPr/>
            </p14:nvContentPartPr>
            <p14:xfrm>
              <a:off x="2814010" y="2415170"/>
              <a:ext cx="97560" cy="10080"/>
            </p14:xfrm>
          </p:contentPart>
        </mc:Choice>
        <mc:Fallback xmlns="">
          <p:pic>
            <p:nvPicPr>
              <p:cNvPr id="27" name="Ink 26">
                <a:extLst>
                  <a:ext uri="{FF2B5EF4-FFF2-40B4-BE49-F238E27FC236}">
                    <a16:creationId xmlns:a16="http://schemas.microsoft.com/office/drawing/2014/main" id="{4CF15059-5DDB-F7BA-95D7-7B8B7C6A417F}"/>
                  </a:ext>
                </a:extLst>
              </p:cNvPr>
              <p:cNvPicPr/>
              <p:nvPr/>
            </p:nvPicPr>
            <p:blipFill>
              <a:blip r:embed="rId10"/>
              <a:stretch>
                <a:fillRect/>
              </a:stretch>
            </p:blipFill>
            <p:spPr>
              <a:xfrm>
                <a:off x="2760010" y="2307170"/>
                <a:ext cx="20520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8" name="Ink 27">
                <a:extLst>
                  <a:ext uri="{FF2B5EF4-FFF2-40B4-BE49-F238E27FC236}">
                    <a16:creationId xmlns:a16="http://schemas.microsoft.com/office/drawing/2014/main" id="{E1DBF4F5-4A90-ACE1-497F-55160F005F06}"/>
                  </a:ext>
                </a:extLst>
              </p14:cNvPr>
              <p14:cNvContentPartPr/>
              <p14:nvPr/>
            </p14:nvContentPartPr>
            <p14:xfrm>
              <a:off x="3645074" y="2672956"/>
              <a:ext cx="74880" cy="360"/>
            </p14:xfrm>
          </p:contentPart>
        </mc:Choice>
        <mc:Fallback xmlns="">
          <p:pic>
            <p:nvPicPr>
              <p:cNvPr id="28" name="Ink 27">
                <a:extLst>
                  <a:ext uri="{FF2B5EF4-FFF2-40B4-BE49-F238E27FC236}">
                    <a16:creationId xmlns:a16="http://schemas.microsoft.com/office/drawing/2014/main" id="{E1DBF4F5-4A90-ACE1-497F-55160F005F06}"/>
                  </a:ext>
                </a:extLst>
              </p:cNvPr>
              <p:cNvPicPr/>
              <p:nvPr/>
            </p:nvPicPr>
            <p:blipFill>
              <a:blip r:embed="rId12"/>
              <a:stretch>
                <a:fillRect/>
              </a:stretch>
            </p:blipFill>
            <p:spPr>
              <a:xfrm>
                <a:off x="3591434" y="2564956"/>
                <a:ext cx="1825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9" name="Ink 28">
                <a:extLst>
                  <a:ext uri="{FF2B5EF4-FFF2-40B4-BE49-F238E27FC236}">
                    <a16:creationId xmlns:a16="http://schemas.microsoft.com/office/drawing/2014/main" id="{B334D5C7-8D51-621F-B5D6-3CE3FEF58A9F}"/>
                  </a:ext>
                </a:extLst>
              </p14:cNvPr>
              <p14:cNvContentPartPr/>
              <p14:nvPr/>
            </p14:nvContentPartPr>
            <p14:xfrm>
              <a:off x="4363410" y="3664722"/>
              <a:ext cx="105120" cy="360"/>
            </p14:xfrm>
          </p:contentPart>
        </mc:Choice>
        <mc:Fallback xmlns="">
          <p:pic>
            <p:nvPicPr>
              <p:cNvPr id="29" name="Ink 28">
                <a:extLst>
                  <a:ext uri="{FF2B5EF4-FFF2-40B4-BE49-F238E27FC236}">
                    <a16:creationId xmlns:a16="http://schemas.microsoft.com/office/drawing/2014/main" id="{B334D5C7-8D51-621F-B5D6-3CE3FEF58A9F}"/>
                  </a:ext>
                </a:extLst>
              </p:cNvPr>
              <p:cNvPicPr/>
              <p:nvPr/>
            </p:nvPicPr>
            <p:blipFill>
              <a:blip r:embed="rId14"/>
              <a:stretch>
                <a:fillRect/>
              </a:stretch>
            </p:blipFill>
            <p:spPr>
              <a:xfrm>
                <a:off x="4309410" y="3557082"/>
                <a:ext cx="212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0" name="Ink 29">
                <a:extLst>
                  <a:ext uri="{FF2B5EF4-FFF2-40B4-BE49-F238E27FC236}">
                    <a16:creationId xmlns:a16="http://schemas.microsoft.com/office/drawing/2014/main" id="{FF6401CB-D509-B4B7-CDA6-CB78AB73E0AD}"/>
                  </a:ext>
                </a:extLst>
              </p14:cNvPr>
              <p14:cNvContentPartPr/>
              <p14:nvPr/>
            </p14:nvContentPartPr>
            <p14:xfrm>
              <a:off x="5669935" y="3428640"/>
              <a:ext cx="100800" cy="360"/>
            </p14:xfrm>
          </p:contentPart>
        </mc:Choice>
        <mc:Fallback xmlns="">
          <p:pic>
            <p:nvPicPr>
              <p:cNvPr id="30" name="Ink 29">
                <a:extLst>
                  <a:ext uri="{FF2B5EF4-FFF2-40B4-BE49-F238E27FC236}">
                    <a16:creationId xmlns:a16="http://schemas.microsoft.com/office/drawing/2014/main" id="{FF6401CB-D509-B4B7-CDA6-CB78AB73E0AD}"/>
                  </a:ext>
                </a:extLst>
              </p:cNvPr>
              <p:cNvPicPr/>
              <p:nvPr/>
            </p:nvPicPr>
            <p:blipFill>
              <a:blip r:embed="rId16"/>
              <a:stretch>
                <a:fillRect/>
              </a:stretch>
            </p:blipFill>
            <p:spPr>
              <a:xfrm>
                <a:off x="5616295" y="3320640"/>
                <a:ext cx="208440" cy="216000"/>
              </a:xfrm>
              <a:prstGeom prst="rect">
                <a:avLst/>
              </a:prstGeom>
            </p:spPr>
          </p:pic>
        </mc:Fallback>
      </mc:AlternateContent>
      <p:sp>
        <p:nvSpPr>
          <p:cNvPr id="31" name="TextBox 30">
            <a:extLst>
              <a:ext uri="{FF2B5EF4-FFF2-40B4-BE49-F238E27FC236}">
                <a16:creationId xmlns:a16="http://schemas.microsoft.com/office/drawing/2014/main" id="{98D4CF8A-F918-C9E5-9C54-22B3C09A7086}"/>
              </a:ext>
            </a:extLst>
          </p:cNvPr>
          <p:cNvSpPr txBox="1"/>
          <p:nvPr/>
        </p:nvSpPr>
        <p:spPr>
          <a:xfrm>
            <a:off x="0" y="57965"/>
            <a:ext cx="4847994" cy="646331"/>
          </a:xfrm>
          <a:prstGeom prst="rect">
            <a:avLst/>
          </a:prstGeom>
          <a:noFill/>
        </p:spPr>
        <p:txBody>
          <a:bodyPr wrap="none" rtlCol="0">
            <a:spAutoFit/>
          </a:bodyPr>
          <a:lstStyle/>
          <a:p>
            <a:r>
              <a:rPr lang="en-US" b="1" dirty="0"/>
              <a:t>LCRA Electrical Transmission Services (1975 map)</a:t>
            </a:r>
          </a:p>
          <a:p>
            <a:r>
              <a:rPr lang="en-US" b="1" dirty="0"/>
              <a:t>Kerr County transmission path </a:t>
            </a:r>
          </a:p>
        </p:txBody>
      </p:sp>
      <p:sp>
        <p:nvSpPr>
          <p:cNvPr id="49" name="TextBox 48">
            <a:extLst>
              <a:ext uri="{FF2B5EF4-FFF2-40B4-BE49-F238E27FC236}">
                <a16:creationId xmlns:a16="http://schemas.microsoft.com/office/drawing/2014/main" id="{34C1E736-C318-AFD6-1EEE-69FD0FA94517}"/>
              </a:ext>
            </a:extLst>
          </p:cNvPr>
          <p:cNvSpPr txBox="1"/>
          <p:nvPr/>
        </p:nvSpPr>
        <p:spPr>
          <a:xfrm>
            <a:off x="8937059" y="0"/>
            <a:ext cx="3254941" cy="7294305"/>
          </a:xfrm>
          <a:prstGeom prst="rect">
            <a:avLst/>
          </a:prstGeom>
          <a:noFill/>
          <a:ln>
            <a:solidFill>
              <a:schemeClr val="accent1"/>
            </a:solidFill>
          </a:ln>
        </p:spPr>
        <p:txBody>
          <a:bodyPr wrap="square" rtlCol="0">
            <a:spAutoFit/>
          </a:bodyPr>
          <a:lstStyle/>
          <a:p>
            <a:r>
              <a:rPr lang="en-US" dirty="0"/>
              <a:t>The Lower Colorado River Authority (LCRA) is the primary wholesale provider of electricity for the Texas hill country for 90 years from mostly hydroelectric and fossil fuel power plants.</a:t>
            </a:r>
          </a:p>
          <a:p>
            <a:r>
              <a:rPr lang="en-US" dirty="0"/>
              <a:t>LCRA owns property and easements for transmission of electricity through power sources, power lines and electrical substations in residential communities.</a:t>
            </a:r>
          </a:p>
          <a:p>
            <a:r>
              <a:rPr lang="en-US" dirty="0"/>
              <a:t>Kerr County receives electrical power for residential and commercial properties through 7 substations operated by LCRA on this map.</a:t>
            </a:r>
          </a:p>
          <a:p>
            <a:r>
              <a:rPr lang="en-US" dirty="0"/>
              <a:t>There is an ERCOT effort to improve reliability of the Texas electrical power grid which includes supporting the development of Lithium Battery Energy Storage Systems adjacent to Electrical substations. 830 BESS facilities are planned in TX.</a:t>
            </a:r>
          </a:p>
        </p:txBody>
      </p:sp>
      <p:sp>
        <p:nvSpPr>
          <p:cNvPr id="51" name="TextBox 50">
            <a:extLst>
              <a:ext uri="{FF2B5EF4-FFF2-40B4-BE49-F238E27FC236}">
                <a16:creationId xmlns:a16="http://schemas.microsoft.com/office/drawing/2014/main" id="{4D7EA659-1D67-0685-28D2-07D9DDCDD1E5}"/>
              </a:ext>
            </a:extLst>
          </p:cNvPr>
          <p:cNvSpPr txBox="1"/>
          <p:nvPr/>
        </p:nvSpPr>
        <p:spPr>
          <a:xfrm>
            <a:off x="64923" y="5380672"/>
            <a:ext cx="6200774" cy="1477328"/>
          </a:xfrm>
          <a:prstGeom prst="rect">
            <a:avLst/>
          </a:prstGeom>
          <a:solidFill>
            <a:schemeClr val="accent1">
              <a:alpha val="51488"/>
            </a:schemeClr>
          </a:solidFill>
        </p:spPr>
        <p:txBody>
          <a:bodyPr wrap="square">
            <a:spAutoFit/>
          </a:bodyPr>
          <a:lstStyle/>
          <a:p>
            <a:r>
              <a:rPr lang="en-US" dirty="0"/>
              <a:t>“Robust growth of inverter-based resources (IBR) has continued. More than 62 GW of transmission-connected wind, solar, and battery energy storage capacity is expected to be installed by the end of 2023…Over 7,300 MW of coal and natural gas generation has retired since 2018. ”  ERCOT</a:t>
            </a:r>
          </a:p>
        </p:txBody>
      </p:sp>
    </p:spTree>
    <p:extLst>
      <p:ext uri="{BB962C8B-B14F-4D97-AF65-F5344CB8AC3E}">
        <p14:creationId xmlns:p14="http://schemas.microsoft.com/office/powerpoint/2010/main" val="2723930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909F0E-3CE8-A57D-1C06-3210F8B4BDE5}"/>
              </a:ext>
            </a:extLst>
          </p:cNvPr>
          <p:cNvSpPr txBox="1"/>
          <p:nvPr/>
        </p:nvSpPr>
        <p:spPr>
          <a:xfrm>
            <a:off x="7772400" y="14285"/>
            <a:ext cx="4419600" cy="6740307"/>
          </a:xfrm>
          <a:prstGeom prst="rect">
            <a:avLst/>
          </a:prstGeom>
          <a:noFill/>
          <a:ln>
            <a:solidFill>
              <a:schemeClr val="accent1"/>
            </a:solidFill>
          </a:ln>
        </p:spPr>
        <p:txBody>
          <a:bodyPr wrap="square" rtlCol="0">
            <a:spAutoFit/>
          </a:bodyPr>
          <a:lstStyle/>
          <a:p>
            <a:r>
              <a:rPr lang="en-US" dirty="0">
                <a:solidFill>
                  <a:schemeClr val="accent1"/>
                </a:solidFill>
              </a:rPr>
              <a:t>NAME: </a:t>
            </a:r>
            <a:r>
              <a:rPr lang="en-US" dirty="0"/>
              <a:t>KCE TX 12 LITHIUM BATTERY ENERGY STORAGE SYSTEM (BESS)</a:t>
            </a:r>
          </a:p>
          <a:p>
            <a:endParaRPr lang="en-US" dirty="0"/>
          </a:p>
          <a:p>
            <a:r>
              <a:rPr lang="en-US" dirty="0">
                <a:solidFill>
                  <a:schemeClr val="accent1"/>
                </a:solidFill>
              </a:rPr>
              <a:t>LOCATION: </a:t>
            </a:r>
            <a:r>
              <a:rPr lang="en-US" dirty="0"/>
              <a:t>TRAVIS COUNTY, PLUGERVILLE TEXAS. HWY 45</a:t>
            </a:r>
          </a:p>
          <a:p>
            <a:endParaRPr lang="en-US" dirty="0"/>
          </a:p>
          <a:p>
            <a:r>
              <a:rPr lang="en-US" dirty="0">
                <a:solidFill>
                  <a:schemeClr val="accent1"/>
                </a:solidFill>
              </a:rPr>
              <a:t>PROJECT:  </a:t>
            </a:r>
            <a:r>
              <a:rPr lang="en-US" dirty="0"/>
              <a:t>100 MW EXAMPLE SHOWN LEFT</a:t>
            </a:r>
          </a:p>
          <a:p>
            <a:endParaRPr lang="en-US" dirty="0"/>
          </a:p>
          <a:p>
            <a:r>
              <a:rPr lang="en-US" dirty="0">
                <a:solidFill>
                  <a:schemeClr val="accent1"/>
                </a:solidFill>
              </a:rPr>
              <a:t>LANDOWNERS: </a:t>
            </a:r>
            <a:r>
              <a:rPr lang="en-US" dirty="0"/>
              <a:t>LCRA, KEY CAPTURE ENERGY, A SUBSIDIARY OF SOUTH KOREAN ENERGY &amp;</a:t>
            </a:r>
            <a:endParaRPr lang="en-US" dirty="0">
              <a:solidFill>
                <a:schemeClr val="accent1"/>
              </a:solidFill>
            </a:endParaRPr>
          </a:p>
          <a:p>
            <a:r>
              <a:rPr lang="en-US" dirty="0">
                <a:solidFill>
                  <a:schemeClr val="accent1"/>
                </a:solidFill>
              </a:rPr>
              <a:t>CONCERNS:</a:t>
            </a:r>
          </a:p>
          <a:p>
            <a:pPr marL="285750" indent="-285750">
              <a:buFont typeface="Arial" panose="020B0604020202020204" pitchFamily="34" charset="0"/>
              <a:buChar char="•"/>
            </a:pPr>
            <a:r>
              <a:rPr lang="en-US" dirty="0">
                <a:solidFill>
                  <a:srgbClr val="000000"/>
                </a:solidFill>
                <a:latin typeface="Kanit"/>
              </a:rPr>
              <a:t>NEW TECH WITH FOREIGN COMPONENTS</a:t>
            </a:r>
            <a:endParaRPr lang="en-US" dirty="0"/>
          </a:p>
          <a:p>
            <a:pPr marL="285750" indent="-285750">
              <a:buFont typeface="Arial" panose="020B0604020202020204" pitchFamily="34" charset="0"/>
              <a:buChar char="•"/>
            </a:pPr>
            <a:r>
              <a:rPr lang="en-US" dirty="0"/>
              <a:t>INCREASED DEMAND FOR BATTERY STORAGE WITHOUT ADEQUATE STATE REGULATIONS</a:t>
            </a:r>
          </a:p>
          <a:p>
            <a:pPr marL="285750" indent="-285750">
              <a:buFont typeface="Arial" panose="020B0604020202020204" pitchFamily="34" charset="0"/>
              <a:buChar char="•"/>
            </a:pPr>
            <a:r>
              <a:rPr lang="en-US" dirty="0"/>
              <a:t>FOREIGN PARENT COMPANIES WITH FIDICUARY INTEGRITY CONCERNS</a:t>
            </a:r>
          </a:p>
          <a:p>
            <a:pPr marL="285750" indent="-285750">
              <a:buFont typeface="Arial" panose="020B0604020202020204" pitchFamily="34" charset="0"/>
              <a:buChar char="•"/>
            </a:pPr>
            <a:r>
              <a:rPr lang="en-US" dirty="0"/>
              <a:t>THERMAL RUNAWAY OF LITHIUM BATTERY AGGREGATION- CA FIRE EXAMPLE LEFT</a:t>
            </a:r>
          </a:p>
          <a:p>
            <a:pPr marL="285750" indent="-285750">
              <a:buFont typeface="Arial" panose="020B0604020202020204" pitchFamily="34" charset="0"/>
              <a:buChar char="•"/>
            </a:pPr>
            <a:r>
              <a:rPr lang="en-US" dirty="0"/>
              <a:t>CONTAINMENT OF FIRE &amp; SMOKE  REQUIRES EXCESSIVE WATER USAGE IN A “PGMA.”</a:t>
            </a:r>
          </a:p>
          <a:p>
            <a:pPr marL="285750" indent="-285750">
              <a:buFont typeface="Arial" panose="020B0604020202020204" pitchFamily="34" charset="0"/>
              <a:buChar char="•"/>
            </a:pPr>
            <a:r>
              <a:rPr lang="en-US" dirty="0"/>
              <a:t>CYBER SECURITY OF KEY INFRASTRUCTURE</a:t>
            </a:r>
          </a:p>
          <a:p>
            <a:pPr marL="285750" indent="-285750">
              <a:buFont typeface="Arial" panose="020B0604020202020204" pitchFamily="34" charset="0"/>
              <a:buChar char="•"/>
            </a:pPr>
            <a:r>
              <a:rPr lang="en-US" dirty="0"/>
              <a:t>NO SITE RECLAMATION MANDATES</a:t>
            </a:r>
          </a:p>
        </p:txBody>
      </p:sp>
      <p:pic>
        <p:nvPicPr>
          <p:cNvPr id="14" name="Picture 13">
            <a:extLst>
              <a:ext uri="{FF2B5EF4-FFF2-40B4-BE49-F238E27FC236}">
                <a16:creationId xmlns:a16="http://schemas.microsoft.com/office/drawing/2014/main" id="{E49A7867-8470-6942-0589-72AB50E91C1F}"/>
              </a:ext>
            </a:extLst>
          </p:cNvPr>
          <p:cNvPicPr>
            <a:picLocks noChangeAspect="1"/>
          </p:cNvPicPr>
          <p:nvPr/>
        </p:nvPicPr>
        <p:blipFill>
          <a:blip r:embed="rId2"/>
          <a:stretch>
            <a:fillRect/>
          </a:stretch>
        </p:blipFill>
        <p:spPr>
          <a:xfrm>
            <a:off x="-1" y="-1"/>
            <a:ext cx="4419599" cy="6822049"/>
          </a:xfrm>
          <a:prstGeom prst="rect">
            <a:avLst/>
          </a:prstGeom>
        </p:spPr>
      </p:pic>
      <p:sp>
        <p:nvSpPr>
          <p:cNvPr id="18" name="TextBox 17">
            <a:extLst>
              <a:ext uri="{FF2B5EF4-FFF2-40B4-BE49-F238E27FC236}">
                <a16:creationId xmlns:a16="http://schemas.microsoft.com/office/drawing/2014/main" id="{A2BF948C-A9CD-3328-0D95-EC2BA950FD68}"/>
              </a:ext>
            </a:extLst>
          </p:cNvPr>
          <p:cNvSpPr txBox="1"/>
          <p:nvPr/>
        </p:nvSpPr>
        <p:spPr>
          <a:xfrm>
            <a:off x="4419598" y="6221884"/>
            <a:ext cx="7659887" cy="600164"/>
          </a:xfrm>
          <a:prstGeom prst="rect">
            <a:avLst/>
          </a:prstGeom>
          <a:noFill/>
        </p:spPr>
        <p:txBody>
          <a:bodyPr wrap="square">
            <a:spAutoFit/>
          </a:bodyPr>
          <a:lstStyle/>
          <a:p>
            <a:r>
              <a:rPr lang="en-US" sz="1100" dirty="0" err="1"/>
              <a:t>Sources:https</a:t>
            </a:r>
            <a:r>
              <a:rPr lang="en-US" sz="1100" dirty="0"/>
              <a:t>://</a:t>
            </a:r>
            <a:r>
              <a:rPr lang="en-US" sz="1100" dirty="0" err="1"/>
              <a:t>keycaptureenergy.com</a:t>
            </a:r>
            <a:r>
              <a:rPr lang="en-US" sz="1100" dirty="0"/>
              <a:t>/projects/,</a:t>
            </a:r>
          </a:p>
          <a:p>
            <a:r>
              <a:rPr lang="en-US" sz="1100" dirty="0">
                <a:hlinkClick r:id="rId3"/>
              </a:rPr>
              <a:t>https://www.ercot.com/files/docs/2023/12/22/2023</a:t>
            </a:r>
            <a:endParaRPr lang="en-US" sz="1100" dirty="0"/>
          </a:p>
          <a:p>
            <a:r>
              <a:rPr lang="en-US" sz="1100" dirty="0"/>
              <a:t>https://</a:t>
            </a:r>
            <a:r>
              <a:rPr lang="en-US" sz="1100" dirty="0" err="1"/>
              <a:t>www.theenergymix.com</a:t>
            </a:r>
            <a:endParaRPr lang="en-US" sz="1100" dirty="0"/>
          </a:p>
        </p:txBody>
      </p:sp>
      <p:pic>
        <p:nvPicPr>
          <p:cNvPr id="20" name="Picture 19" descr="A fire on a truck&#10;&#10;Description automatically generated">
            <a:extLst>
              <a:ext uri="{FF2B5EF4-FFF2-40B4-BE49-F238E27FC236}">
                <a16:creationId xmlns:a16="http://schemas.microsoft.com/office/drawing/2014/main" id="{8A5DE4B2-2C5C-8663-E465-165AAFA6856A}"/>
              </a:ext>
            </a:extLst>
          </p:cNvPr>
          <p:cNvPicPr>
            <a:picLocks noChangeAspect="1"/>
          </p:cNvPicPr>
          <p:nvPr/>
        </p:nvPicPr>
        <p:blipFill>
          <a:blip r:embed="rId4"/>
          <a:stretch>
            <a:fillRect/>
          </a:stretch>
        </p:blipFill>
        <p:spPr>
          <a:xfrm>
            <a:off x="4376143" y="3278011"/>
            <a:ext cx="3384350" cy="3008311"/>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9B62F8A8-C9EF-52CA-41AE-94634273FB73}"/>
              </a:ext>
            </a:extLst>
          </p:cNvPr>
          <p:cNvPicPr>
            <a:picLocks noChangeAspect="1"/>
          </p:cNvPicPr>
          <p:nvPr/>
        </p:nvPicPr>
        <p:blipFill>
          <a:blip r:embed="rId5"/>
          <a:stretch>
            <a:fillRect/>
          </a:stretch>
        </p:blipFill>
        <p:spPr>
          <a:xfrm>
            <a:off x="4922461" y="52333"/>
            <a:ext cx="2347078" cy="3173345"/>
          </a:xfrm>
          <a:prstGeom prst="rect">
            <a:avLst/>
          </a:prstGeom>
        </p:spPr>
      </p:pic>
      <p:sp>
        <p:nvSpPr>
          <p:cNvPr id="25" name="TextBox 24">
            <a:extLst>
              <a:ext uri="{FF2B5EF4-FFF2-40B4-BE49-F238E27FC236}">
                <a16:creationId xmlns:a16="http://schemas.microsoft.com/office/drawing/2014/main" id="{C89909B3-E39C-3A02-E065-E97780D66E5E}"/>
              </a:ext>
            </a:extLst>
          </p:cNvPr>
          <p:cNvSpPr txBox="1"/>
          <p:nvPr/>
        </p:nvSpPr>
        <p:spPr>
          <a:xfrm>
            <a:off x="1241746" y="14285"/>
            <a:ext cx="2943226" cy="369332"/>
          </a:xfrm>
          <a:prstGeom prst="rect">
            <a:avLst/>
          </a:prstGeom>
          <a:noFill/>
        </p:spPr>
        <p:txBody>
          <a:bodyPr wrap="square" rtlCol="0">
            <a:spAutoFit/>
          </a:bodyPr>
          <a:lstStyle/>
          <a:p>
            <a:r>
              <a:rPr lang="en-US" b="1" dirty="0">
                <a:solidFill>
                  <a:schemeClr val="bg1"/>
                </a:solidFill>
              </a:rPr>
              <a:t>LITHIUM BESS EXAMPLE</a:t>
            </a:r>
          </a:p>
        </p:txBody>
      </p:sp>
    </p:spTree>
    <p:extLst>
      <p:ext uri="{BB962C8B-B14F-4D97-AF65-F5344CB8AC3E}">
        <p14:creationId xmlns:p14="http://schemas.microsoft.com/office/powerpoint/2010/main" val="307121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fort Substation on Flat Rock Creek Rd&#10;&#10;Description automatically generated">
            <a:extLst>
              <a:ext uri="{FF2B5EF4-FFF2-40B4-BE49-F238E27FC236}">
                <a16:creationId xmlns:a16="http://schemas.microsoft.com/office/drawing/2014/main" id="{1439374C-F25A-EBE1-9C13-FD8D9A167C6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8506463" cy="6858000"/>
          </a:xfrm>
          <a:prstGeom prst="rect">
            <a:avLst/>
          </a:prstGeom>
        </p:spPr>
      </p:pic>
      <p:sp>
        <p:nvSpPr>
          <p:cNvPr id="5" name="TextBox 4">
            <a:extLst>
              <a:ext uri="{FF2B5EF4-FFF2-40B4-BE49-F238E27FC236}">
                <a16:creationId xmlns:a16="http://schemas.microsoft.com/office/drawing/2014/main" id="{08D7CEBE-2894-0EA9-7BFD-6880500FEA13}"/>
              </a:ext>
            </a:extLst>
          </p:cNvPr>
          <p:cNvSpPr txBox="1"/>
          <p:nvPr/>
        </p:nvSpPr>
        <p:spPr>
          <a:xfrm>
            <a:off x="8506462" y="0"/>
            <a:ext cx="3685538" cy="7017306"/>
          </a:xfrm>
          <a:prstGeom prst="rect">
            <a:avLst/>
          </a:prstGeom>
          <a:noFill/>
          <a:ln>
            <a:solidFill>
              <a:schemeClr val="accent1"/>
            </a:solidFill>
          </a:ln>
        </p:spPr>
        <p:txBody>
          <a:bodyPr wrap="square" rtlCol="0">
            <a:spAutoFit/>
          </a:bodyPr>
          <a:lstStyle/>
          <a:p>
            <a:r>
              <a:rPr lang="en-US" dirty="0">
                <a:solidFill>
                  <a:schemeClr val="accent1"/>
                </a:solidFill>
              </a:rPr>
              <a:t>NAME</a:t>
            </a:r>
            <a:r>
              <a:rPr lang="en-US" dirty="0"/>
              <a:t>: COMFORT LCRA SUBSTATION</a:t>
            </a:r>
          </a:p>
          <a:p>
            <a:endParaRPr lang="en-US" dirty="0"/>
          </a:p>
          <a:p>
            <a:r>
              <a:rPr lang="en-US" dirty="0">
                <a:solidFill>
                  <a:schemeClr val="accent1"/>
                </a:solidFill>
              </a:rPr>
              <a:t>LOCATION:</a:t>
            </a:r>
            <a:r>
              <a:rPr lang="en-US" dirty="0"/>
              <a:t> FLAT ROCK CREEK RD AND FM473</a:t>
            </a:r>
          </a:p>
          <a:p>
            <a:endParaRPr lang="en-US" dirty="0"/>
          </a:p>
          <a:p>
            <a:r>
              <a:rPr lang="en-US" dirty="0">
                <a:solidFill>
                  <a:schemeClr val="accent1"/>
                </a:solidFill>
              </a:rPr>
              <a:t>PROJECTS:</a:t>
            </a:r>
            <a:r>
              <a:rPr lang="en-US" dirty="0"/>
              <a:t> 100 MW LITHIUM BESS BY KEY CAPTURE ENERGY IS PENDING APPROVALS. $80M PROJECT. 18 MONTH BUILD. </a:t>
            </a:r>
          </a:p>
          <a:p>
            <a:r>
              <a:rPr lang="en-US" dirty="0"/>
              <a:t>250 MW LITHIUM BESS PROPOSED BY  </a:t>
            </a:r>
          </a:p>
          <a:p>
            <a:r>
              <a:rPr lang="en-US" dirty="0"/>
              <a:t>EAST POINT ENERGY. LEASE SECURED</a:t>
            </a:r>
          </a:p>
          <a:p>
            <a:r>
              <a:rPr lang="en-US" dirty="0"/>
              <a:t>LANDOWNERS: LCRA, INDIVIDUAL LEASE (E) AND SALE PENDING (S).</a:t>
            </a:r>
          </a:p>
          <a:p>
            <a:r>
              <a:rPr lang="en-US" dirty="0">
                <a:solidFill>
                  <a:schemeClr val="accent1"/>
                </a:solidFill>
              </a:rPr>
              <a:t>CONCERNS:</a:t>
            </a:r>
          </a:p>
          <a:p>
            <a:r>
              <a:rPr lang="en-US" dirty="0"/>
              <a:t>VERY LARGE FACILITY AND THERMAL RUNAWAY OF LITHIUM BATTERY AGGREGATION</a:t>
            </a:r>
          </a:p>
          <a:p>
            <a:r>
              <a:rPr lang="en-US" dirty="0"/>
              <a:t>VFD CONTAINMENT OF FIRE, SMOKE, REQUIRING EXCESSIVE WATER USAGE IN A “PGMA.”</a:t>
            </a:r>
          </a:p>
          <a:p>
            <a:r>
              <a:rPr lang="en-US" dirty="0"/>
              <a:t>FIDUCIARY INTEGRITY OF FOREIGN PARENT COMPANIES</a:t>
            </a:r>
          </a:p>
          <a:p>
            <a:r>
              <a:rPr lang="en-US" dirty="0"/>
              <a:t>CYBER SECURITY OF KEY INFRASTRUCTURE</a:t>
            </a:r>
          </a:p>
          <a:p>
            <a:r>
              <a:rPr lang="en-US" dirty="0"/>
              <a:t>NOT ON PUBLIC WATER SYSTEM</a:t>
            </a:r>
          </a:p>
        </p:txBody>
      </p:sp>
    </p:spTree>
    <p:extLst>
      <p:ext uri="{BB962C8B-B14F-4D97-AF65-F5344CB8AC3E}">
        <p14:creationId xmlns:p14="http://schemas.microsoft.com/office/powerpoint/2010/main" val="2635193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enter Point substation near Hwy 27&#10;&#10;Description automatically generated">
            <a:extLst>
              <a:ext uri="{FF2B5EF4-FFF2-40B4-BE49-F238E27FC236}">
                <a16:creationId xmlns:a16="http://schemas.microsoft.com/office/drawing/2014/main" id="{A13FC3BC-A43B-6BD9-E05D-E672F8E2227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14288"/>
            <a:ext cx="7258050" cy="6871330"/>
          </a:xfrm>
          <a:prstGeom prst="rect">
            <a:avLst/>
          </a:prstGeom>
        </p:spPr>
      </p:pic>
      <p:sp>
        <p:nvSpPr>
          <p:cNvPr id="5" name="TextBox 4">
            <a:extLst>
              <a:ext uri="{FF2B5EF4-FFF2-40B4-BE49-F238E27FC236}">
                <a16:creationId xmlns:a16="http://schemas.microsoft.com/office/drawing/2014/main" id="{2E0ABC4F-3CDF-70EB-5BE1-F40245CBCF53}"/>
              </a:ext>
            </a:extLst>
          </p:cNvPr>
          <p:cNvSpPr txBox="1"/>
          <p:nvPr/>
        </p:nvSpPr>
        <p:spPr>
          <a:xfrm>
            <a:off x="7258050" y="0"/>
            <a:ext cx="4933950" cy="5909310"/>
          </a:xfrm>
          <a:prstGeom prst="rect">
            <a:avLst/>
          </a:prstGeom>
          <a:noFill/>
          <a:ln>
            <a:solidFill>
              <a:schemeClr val="accent1"/>
            </a:solidFill>
          </a:ln>
        </p:spPr>
        <p:txBody>
          <a:bodyPr wrap="square" rtlCol="0">
            <a:spAutoFit/>
          </a:bodyPr>
          <a:lstStyle/>
          <a:p>
            <a:r>
              <a:rPr lang="en-US" dirty="0">
                <a:solidFill>
                  <a:schemeClr val="accent1"/>
                </a:solidFill>
              </a:rPr>
              <a:t>NAME: </a:t>
            </a:r>
            <a:r>
              <a:rPr lang="en-US" dirty="0"/>
              <a:t>CENTER POINT LCRA SUBSTATION</a:t>
            </a:r>
          </a:p>
          <a:p>
            <a:endParaRPr lang="en-US" dirty="0"/>
          </a:p>
          <a:p>
            <a:r>
              <a:rPr lang="en-US" dirty="0">
                <a:solidFill>
                  <a:schemeClr val="accent1"/>
                </a:solidFill>
              </a:rPr>
              <a:t>LOCATION: </a:t>
            </a:r>
            <a:r>
              <a:rPr lang="en-US" dirty="0"/>
              <a:t>WILLOW BEND DRIVE AND HWY 27 NEAR LITTLE LEAGUE BASEBALL FIELDS</a:t>
            </a:r>
          </a:p>
          <a:p>
            <a:endParaRPr lang="en-US" dirty="0"/>
          </a:p>
          <a:p>
            <a:r>
              <a:rPr lang="en-US" dirty="0">
                <a:solidFill>
                  <a:schemeClr val="accent1"/>
                </a:solidFill>
              </a:rPr>
              <a:t>PROJECT: </a:t>
            </a:r>
            <a:r>
              <a:rPr lang="en-US" dirty="0"/>
              <a:t>? MW LITHIUM BESS BY FORESITE RENEWABLES IS PROPOSED. </a:t>
            </a:r>
          </a:p>
          <a:p>
            <a:endParaRPr lang="en-US" dirty="0"/>
          </a:p>
          <a:p>
            <a:r>
              <a:rPr lang="en-US" dirty="0">
                <a:solidFill>
                  <a:schemeClr val="accent1"/>
                </a:solidFill>
              </a:rPr>
              <a:t>LANDOWNERS: </a:t>
            </a:r>
            <a:r>
              <a:rPr lang="en-US" dirty="0"/>
              <a:t>LCRA, LANDOWNER OFFERED $5,000/MO FOR 17 ACRE LEASE.</a:t>
            </a:r>
          </a:p>
          <a:p>
            <a:endParaRPr lang="en-US" dirty="0"/>
          </a:p>
          <a:p>
            <a:r>
              <a:rPr lang="en-US" dirty="0">
                <a:solidFill>
                  <a:schemeClr val="accent1"/>
                </a:solidFill>
              </a:rPr>
              <a:t>CONCERNS:</a:t>
            </a:r>
          </a:p>
          <a:p>
            <a:r>
              <a:rPr lang="en-US" dirty="0"/>
              <a:t>THERMAL RUNAWAY OF LITHIUM BATTERY AGGREGATION</a:t>
            </a:r>
          </a:p>
          <a:p>
            <a:r>
              <a:rPr lang="en-US" dirty="0"/>
              <a:t>VFD CONTAINMENT OF FIRE, SMOKE, REQUIRING EXCESSIVE WATER USAGE IN A “PGMA.”</a:t>
            </a:r>
          </a:p>
          <a:p>
            <a:r>
              <a:rPr lang="en-US" dirty="0"/>
              <a:t>CYBER SECURITY OF KEY INFRASTRUCTURE</a:t>
            </a:r>
          </a:p>
          <a:p>
            <a:r>
              <a:rPr lang="en-US" dirty="0"/>
              <a:t>FUTURE DEVELOPMENT OF RESIDENTIAL COMMUNITY ADJACENT ON EDEN FARMS </a:t>
            </a:r>
          </a:p>
          <a:p>
            <a:r>
              <a:rPr lang="en-US" dirty="0"/>
              <a:t>NO KERR COUNTY APPROVAL REQUIRED  </a:t>
            </a:r>
          </a:p>
          <a:p>
            <a:r>
              <a:rPr lang="en-US" dirty="0"/>
              <a:t>PUBLIC WATER SYSTEM NEARBY</a:t>
            </a:r>
          </a:p>
        </p:txBody>
      </p:sp>
    </p:spTree>
    <p:extLst>
      <p:ext uri="{BB962C8B-B14F-4D97-AF65-F5344CB8AC3E}">
        <p14:creationId xmlns:p14="http://schemas.microsoft.com/office/powerpoint/2010/main" val="553545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GION SUBSTATION&#10;&#10;Description automatically generated">
            <a:extLst>
              <a:ext uri="{FF2B5EF4-FFF2-40B4-BE49-F238E27FC236}">
                <a16:creationId xmlns:a16="http://schemas.microsoft.com/office/drawing/2014/main" id="{20DA53DD-605F-2420-6C12-6A3866564343}"/>
              </a:ext>
            </a:extLst>
          </p:cNvPr>
          <p:cNvPicPr>
            <a:picLocks noChangeAspect="1"/>
          </p:cNvPicPr>
          <p:nvPr/>
        </p:nvPicPr>
        <p:blipFill>
          <a:blip r:embed="rId2"/>
          <a:stretch>
            <a:fillRect/>
          </a:stretch>
        </p:blipFill>
        <p:spPr>
          <a:xfrm>
            <a:off x="0" y="0"/>
            <a:ext cx="6858000" cy="6869762"/>
          </a:xfrm>
          <a:prstGeom prst="rect">
            <a:avLst/>
          </a:prstGeom>
        </p:spPr>
      </p:pic>
      <p:sp>
        <p:nvSpPr>
          <p:cNvPr id="5" name="TextBox 4">
            <a:extLst>
              <a:ext uri="{FF2B5EF4-FFF2-40B4-BE49-F238E27FC236}">
                <a16:creationId xmlns:a16="http://schemas.microsoft.com/office/drawing/2014/main" id="{367DDE94-BB99-B3C6-7F81-47B7DA129A3A}"/>
              </a:ext>
            </a:extLst>
          </p:cNvPr>
          <p:cNvSpPr txBox="1"/>
          <p:nvPr/>
        </p:nvSpPr>
        <p:spPr>
          <a:xfrm>
            <a:off x="6858000" y="0"/>
            <a:ext cx="5334000" cy="5355312"/>
          </a:xfrm>
          <a:prstGeom prst="rect">
            <a:avLst/>
          </a:prstGeom>
          <a:noFill/>
          <a:ln>
            <a:solidFill>
              <a:schemeClr val="accent1"/>
            </a:solidFill>
          </a:ln>
        </p:spPr>
        <p:txBody>
          <a:bodyPr wrap="square" rtlCol="0">
            <a:spAutoFit/>
          </a:bodyPr>
          <a:lstStyle/>
          <a:p>
            <a:r>
              <a:rPr lang="en-US" dirty="0">
                <a:solidFill>
                  <a:schemeClr val="accent1"/>
                </a:solidFill>
              </a:rPr>
              <a:t>NAME: </a:t>
            </a:r>
            <a:r>
              <a:rPr lang="en-US" dirty="0"/>
              <a:t>LEGION LCRA SUBSTATION</a:t>
            </a:r>
          </a:p>
          <a:p>
            <a:endParaRPr lang="en-US" dirty="0"/>
          </a:p>
          <a:p>
            <a:r>
              <a:rPr lang="en-US" dirty="0">
                <a:solidFill>
                  <a:schemeClr val="accent1"/>
                </a:solidFill>
              </a:rPr>
              <a:t>LOCATION: </a:t>
            </a:r>
            <a:r>
              <a:rPr lang="en-US" dirty="0"/>
              <a:t>PETERSON FARMS RD AND HWY 27 NEAR GUADALUPE HEIGHTS</a:t>
            </a:r>
          </a:p>
          <a:p>
            <a:endParaRPr lang="en-US" dirty="0"/>
          </a:p>
          <a:p>
            <a:r>
              <a:rPr lang="en-US" dirty="0">
                <a:solidFill>
                  <a:schemeClr val="accent1"/>
                </a:solidFill>
              </a:rPr>
              <a:t>PROJECT:  </a:t>
            </a:r>
            <a:r>
              <a:rPr lang="en-US" dirty="0"/>
              <a:t>UNKNOWN</a:t>
            </a:r>
          </a:p>
          <a:p>
            <a:endParaRPr lang="en-US" dirty="0"/>
          </a:p>
          <a:p>
            <a:r>
              <a:rPr lang="en-US" dirty="0">
                <a:solidFill>
                  <a:schemeClr val="accent1"/>
                </a:solidFill>
              </a:rPr>
              <a:t>LANDOWNERS: </a:t>
            </a:r>
            <a:r>
              <a:rPr lang="en-US" dirty="0"/>
              <a:t>LCRA</a:t>
            </a:r>
          </a:p>
          <a:p>
            <a:endParaRPr lang="en-US" dirty="0"/>
          </a:p>
          <a:p>
            <a:r>
              <a:rPr lang="en-US" dirty="0">
                <a:solidFill>
                  <a:schemeClr val="accent1"/>
                </a:solidFill>
              </a:rPr>
              <a:t>CONCERNS:</a:t>
            </a:r>
          </a:p>
          <a:p>
            <a:r>
              <a:rPr lang="en-US" dirty="0"/>
              <a:t>THERMAL RUNAWAY OF LITHIUM BATTERY AGGREGATION</a:t>
            </a:r>
          </a:p>
          <a:p>
            <a:r>
              <a:rPr lang="en-US" dirty="0"/>
              <a:t>VFD CONTAINMENT OF FIRE, SMOKE, REQUIRING EXCESSIVE WATER USAGE IN A “PGMA.”</a:t>
            </a:r>
          </a:p>
          <a:p>
            <a:r>
              <a:rPr lang="en-US" dirty="0"/>
              <a:t>CYBER SECURITY OF KEY INFRASTRUCTURE</a:t>
            </a:r>
          </a:p>
          <a:p>
            <a:r>
              <a:rPr lang="en-US" dirty="0"/>
              <a:t>AVAILABLE PRIVATE LAND ADJACENT </a:t>
            </a:r>
          </a:p>
          <a:p>
            <a:r>
              <a:rPr lang="en-US" dirty="0"/>
              <a:t>WITHIN KERR COUNTY LIMITS</a:t>
            </a:r>
          </a:p>
          <a:p>
            <a:r>
              <a:rPr lang="en-US" dirty="0"/>
              <a:t>PUBLIC WATER SYSTEM NEARBY</a:t>
            </a:r>
          </a:p>
          <a:p>
            <a:r>
              <a:rPr lang="en-US" dirty="0"/>
              <a:t>GUADALUPE RIVER /LAKE WITHIN 500’</a:t>
            </a:r>
          </a:p>
        </p:txBody>
      </p:sp>
    </p:spTree>
    <p:extLst>
      <p:ext uri="{BB962C8B-B14F-4D97-AF65-F5344CB8AC3E}">
        <p14:creationId xmlns:p14="http://schemas.microsoft.com/office/powerpoint/2010/main" val="3279061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AVIS SUBSTATION&#10;">
            <a:extLst>
              <a:ext uri="{FF2B5EF4-FFF2-40B4-BE49-F238E27FC236}">
                <a16:creationId xmlns:a16="http://schemas.microsoft.com/office/drawing/2014/main" id="{FA8FB472-C55A-19CA-7CBB-16E21AE9E239}"/>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6858000" cy="6856940"/>
          </a:xfrm>
          <a:prstGeom prst="rect">
            <a:avLst/>
          </a:prstGeom>
        </p:spPr>
      </p:pic>
      <p:sp>
        <p:nvSpPr>
          <p:cNvPr id="5" name="TextBox 4">
            <a:extLst>
              <a:ext uri="{FF2B5EF4-FFF2-40B4-BE49-F238E27FC236}">
                <a16:creationId xmlns:a16="http://schemas.microsoft.com/office/drawing/2014/main" id="{F5E8C229-9F11-171D-7757-D290F3AEF403}"/>
              </a:ext>
            </a:extLst>
          </p:cNvPr>
          <p:cNvSpPr txBox="1"/>
          <p:nvPr/>
        </p:nvSpPr>
        <p:spPr>
          <a:xfrm>
            <a:off x="6858000" y="0"/>
            <a:ext cx="5334000" cy="4801314"/>
          </a:xfrm>
          <a:prstGeom prst="rect">
            <a:avLst/>
          </a:prstGeom>
          <a:noFill/>
          <a:ln>
            <a:solidFill>
              <a:schemeClr val="accent1"/>
            </a:solidFill>
          </a:ln>
        </p:spPr>
        <p:txBody>
          <a:bodyPr wrap="square" rtlCol="0">
            <a:spAutoFit/>
          </a:bodyPr>
          <a:lstStyle/>
          <a:p>
            <a:r>
              <a:rPr lang="en-US" dirty="0">
                <a:solidFill>
                  <a:schemeClr val="accent1"/>
                </a:solidFill>
              </a:rPr>
              <a:t>NAME: </a:t>
            </a:r>
            <a:r>
              <a:rPr lang="en-US" dirty="0"/>
              <a:t>TRAVIS LCRA SUBSTATION</a:t>
            </a:r>
          </a:p>
          <a:p>
            <a:endParaRPr lang="en-US" dirty="0">
              <a:solidFill>
                <a:schemeClr val="accent1"/>
              </a:solidFill>
            </a:endParaRPr>
          </a:p>
          <a:p>
            <a:r>
              <a:rPr lang="en-US" dirty="0">
                <a:solidFill>
                  <a:schemeClr val="accent1"/>
                </a:solidFill>
              </a:rPr>
              <a:t>LOCATION: </a:t>
            </a:r>
            <a:r>
              <a:rPr lang="en-US" dirty="0"/>
              <a:t>TRAVIS ST AND 3</a:t>
            </a:r>
            <a:r>
              <a:rPr lang="en-US" baseline="30000" dirty="0"/>
              <a:t>RD</a:t>
            </a:r>
            <a:r>
              <a:rPr lang="en-US" dirty="0"/>
              <a:t> STREET</a:t>
            </a:r>
          </a:p>
          <a:p>
            <a:endParaRPr lang="en-US" dirty="0"/>
          </a:p>
          <a:p>
            <a:r>
              <a:rPr lang="en-US" dirty="0">
                <a:solidFill>
                  <a:schemeClr val="accent1"/>
                </a:solidFill>
              </a:rPr>
              <a:t>PROJECT:  </a:t>
            </a:r>
            <a:r>
              <a:rPr lang="en-US" dirty="0"/>
              <a:t>UNKNOWN</a:t>
            </a:r>
          </a:p>
          <a:p>
            <a:endParaRPr lang="en-US" dirty="0"/>
          </a:p>
          <a:p>
            <a:r>
              <a:rPr lang="en-US" dirty="0"/>
              <a:t>LANDOWNERS: LCRA</a:t>
            </a:r>
          </a:p>
          <a:p>
            <a:endParaRPr lang="en-US" dirty="0"/>
          </a:p>
          <a:p>
            <a:r>
              <a:rPr lang="en-US" dirty="0">
                <a:solidFill>
                  <a:schemeClr val="accent1"/>
                </a:solidFill>
              </a:rPr>
              <a:t>CONCERNS:</a:t>
            </a:r>
          </a:p>
          <a:p>
            <a:r>
              <a:rPr lang="en-US" dirty="0"/>
              <a:t>URBAN SETTING IN SE KERRVILLE</a:t>
            </a:r>
          </a:p>
          <a:p>
            <a:r>
              <a:rPr lang="en-US" dirty="0"/>
              <a:t>CONSIDERABLE ADJACENT UNDEVELOPED LAND </a:t>
            </a:r>
          </a:p>
          <a:p>
            <a:r>
              <a:rPr lang="en-US" dirty="0"/>
              <a:t>THERMAL RUNAWAY OF LITHIUM BATTERY AGGREGATION</a:t>
            </a:r>
          </a:p>
          <a:p>
            <a:r>
              <a:rPr lang="en-US" dirty="0"/>
              <a:t>KFD CONTAINMENT OF FIRE, SMOKE, REQUIRING EXCESSIVE WATER USAGE IN A “PGMA.”</a:t>
            </a:r>
          </a:p>
          <a:p>
            <a:r>
              <a:rPr lang="en-US" dirty="0"/>
              <a:t>CYBER SECURITY OF KEY INFRASTRUCTURE</a:t>
            </a:r>
          </a:p>
          <a:p>
            <a:r>
              <a:rPr lang="en-US" dirty="0"/>
              <a:t>PUBLIC WATER SYSTEM NEARBY</a:t>
            </a:r>
          </a:p>
        </p:txBody>
      </p:sp>
    </p:spTree>
    <p:extLst>
      <p:ext uri="{BB962C8B-B14F-4D97-AF65-F5344CB8AC3E}">
        <p14:creationId xmlns:p14="http://schemas.microsoft.com/office/powerpoint/2010/main" val="211548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 city&#10;&#10;Description automatically generated">
            <a:extLst>
              <a:ext uri="{FF2B5EF4-FFF2-40B4-BE49-F238E27FC236}">
                <a16:creationId xmlns:a16="http://schemas.microsoft.com/office/drawing/2014/main" id="{644A1993-E5A6-F439-FBBC-F348F854569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2853" y="0"/>
            <a:ext cx="6900853" cy="6858000"/>
          </a:xfrm>
          <a:prstGeom prst="rect">
            <a:avLst/>
          </a:prstGeom>
        </p:spPr>
      </p:pic>
      <p:sp>
        <p:nvSpPr>
          <p:cNvPr id="5" name="TextBox 4">
            <a:extLst>
              <a:ext uri="{FF2B5EF4-FFF2-40B4-BE49-F238E27FC236}">
                <a16:creationId xmlns:a16="http://schemas.microsoft.com/office/drawing/2014/main" id="{89E3E64E-7FE9-43B6-7FDD-4F0AF4F25CBB}"/>
              </a:ext>
            </a:extLst>
          </p:cNvPr>
          <p:cNvSpPr txBox="1"/>
          <p:nvPr/>
        </p:nvSpPr>
        <p:spPr>
          <a:xfrm>
            <a:off x="6858000" y="0"/>
            <a:ext cx="5334000" cy="4247317"/>
          </a:xfrm>
          <a:prstGeom prst="rect">
            <a:avLst/>
          </a:prstGeom>
          <a:noFill/>
          <a:ln>
            <a:solidFill>
              <a:schemeClr val="accent1"/>
            </a:solidFill>
          </a:ln>
        </p:spPr>
        <p:txBody>
          <a:bodyPr wrap="square" rtlCol="0">
            <a:spAutoFit/>
          </a:bodyPr>
          <a:lstStyle/>
          <a:p>
            <a:r>
              <a:rPr lang="en-US" dirty="0">
                <a:solidFill>
                  <a:schemeClr val="accent1"/>
                </a:solidFill>
              </a:rPr>
              <a:t>NAME: </a:t>
            </a:r>
            <a:r>
              <a:rPr lang="en-US" dirty="0"/>
              <a:t>STADIUM LCRA SUBSTATION</a:t>
            </a:r>
          </a:p>
          <a:p>
            <a:endParaRPr lang="en-US" dirty="0"/>
          </a:p>
          <a:p>
            <a:r>
              <a:rPr lang="en-US" dirty="0">
                <a:solidFill>
                  <a:schemeClr val="accent1"/>
                </a:solidFill>
              </a:rPr>
              <a:t>LOCATION: </a:t>
            </a:r>
            <a:r>
              <a:rPr lang="en-US" dirty="0"/>
              <a:t>STADIUM DR AND HOLDSWORTH DR</a:t>
            </a:r>
          </a:p>
          <a:p>
            <a:endParaRPr lang="en-US" dirty="0"/>
          </a:p>
          <a:p>
            <a:r>
              <a:rPr lang="en-US" dirty="0">
                <a:solidFill>
                  <a:schemeClr val="accent1"/>
                </a:solidFill>
              </a:rPr>
              <a:t>PROJECT:  </a:t>
            </a:r>
            <a:r>
              <a:rPr lang="en-US" dirty="0"/>
              <a:t>UNKNOWN</a:t>
            </a:r>
          </a:p>
          <a:p>
            <a:endParaRPr lang="en-US" dirty="0"/>
          </a:p>
          <a:p>
            <a:r>
              <a:rPr lang="en-US" dirty="0">
                <a:solidFill>
                  <a:schemeClr val="accent1"/>
                </a:solidFill>
              </a:rPr>
              <a:t>LANDOWNERS: </a:t>
            </a:r>
            <a:r>
              <a:rPr lang="en-US" dirty="0"/>
              <a:t>LCRA AND KPUB</a:t>
            </a:r>
          </a:p>
          <a:p>
            <a:endParaRPr lang="en-US" dirty="0"/>
          </a:p>
          <a:p>
            <a:r>
              <a:rPr lang="en-US" dirty="0">
                <a:solidFill>
                  <a:schemeClr val="accent1"/>
                </a:solidFill>
              </a:rPr>
              <a:t>CONCERNS:</a:t>
            </a:r>
          </a:p>
          <a:p>
            <a:r>
              <a:rPr lang="en-US" dirty="0"/>
              <a:t>URBAN SETTING IN KERRVILLE / KEY INFRASTRUCTURE</a:t>
            </a:r>
          </a:p>
          <a:p>
            <a:r>
              <a:rPr lang="en-US" dirty="0"/>
              <a:t>THERMAL RUNAWAY OF LITHIUM BATTERY AGGREGATION</a:t>
            </a:r>
          </a:p>
          <a:p>
            <a:r>
              <a:rPr lang="en-US" dirty="0"/>
              <a:t>KFD CONTAINMENT OF FIRE, SMOKE, REQUIRING EXCESSIVE WATER USAGE IN A “PGMA.”</a:t>
            </a:r>
          </a:p>
          <a:p>
            <a:r>
              <a:rPr lang="en-US" dirty="0"/>
              <a:t>CYBER SECURITY OF KEY INFRASTRUCTURE</a:t>
            </a:r>
          </a:p>
        </p:txBody>
      </p:sp>
    </p:spTree>
    <p:extLst>
      <p:ext uri="{BB962C8B-B14F-4D97-AF65-F5344CB8AC3E}">
        <p14:creationId xmlns:p14="http://schemas.microsoft.com/office/powerpoint/2010/main" val="70512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RPER ROAD SUBSTATION&#10;&#10;Description automatically generated">
            <a:extLst>
              <a:ext uri="{FF2B5EF4-FFF2-40B4-BE49-F238E27FC236}">
                <a16:creationId xmlns:a16="http://schemas.microsoft.com/office/drawing/2014/main" id="{C3F047E4-8279-9CC1-934B-23B6A2E74B19}"/>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6858000" cy="6843712"/>
          </a:xfrm>
          <a:prstGeom prst="rect">
            <a:avLst/>
          </a:prstGeom>
        </p:spPr>
      </p:pic>
      <p:sp>
        <p:nvSpPr>
          <p:cNvPr id="8" name="TextBox 7">
            <a:extLst>
              <a:ext uri="{FF2B5EF4-FFF2-40B4-BE49-F238E27FC236}">
                <a16:creationId xmlns:a16="http://schemas.microsoft.com/office/drawing/2014/main" id="{962EF07E-2043-F30A-CF57-CD89BC1ED7AD}"/>
              </a:ext>
            </a:extLst>
          </p:cNvPr>
          <p:cNvSpPr txBox="1"/>
          <p:nvPr/>
        </p:nvSpPr>
        <p:spPr>
          <a:xfrm>
            <a:off x="6858000" y="0"/>
            <a:ext cx="5334000" cy="4524315"/>
          </a:xfrm>
          <a:prstGeom prst="rect">
            <a:avLst/>
          </a:prstGeom>
          <a:noFill/>
          <a:ln>
            <a:solidFill>
              <a:schemeClr val="accent1"/>
            </a:solidFill>
          </a:ln>
        </p:spPr>
        <p:txBody>
          <a:bodyPr wrap="square" rtlCol="0">
            <a:spAutoFit/>
          </a:bodyPr>
          <a:lstStyle/>
          <a:p>
            <a:r>
              <a:rPr lang="en-US" dirty="0">
                <a:solidFill>
                  <a:schemeClr val="accent1"/>
                </a:solidFill>
              </a:rPr>
              <a:t>NAME: </a:t>
            </a:r>
            <a:r>
              <a:rPr lang="en-US" dirty="0"/>
              <a:t>HARPER LCRA SUBSTATION</a:t>
            </a:r>
          </a:p>
          <a:p>
            <a:endParaRPr lang="en-US" dirty="0"/>
          </a:p>
          <a:p>
            <a:r>
              <a:rPr lang="en-US" dirty="0">
                <a:solidFill>
                  <a:schemeClr val="accent1"/>
                </a:solidFill>
              </a:rPr>
              <a:t>LOCATION: </a:t>
            </a:r>
            <a:r>
              <a:rPr lang="en-US" dirty="0"/>
              <a:t>HARPER RD AND HOLDSWORTH DR</a:t>
            </a:r>
          </a:p>
          <a:p>
            <a:endParaRPr lang="en-US" dirty="0"/>
          </a:p>
          <a:p>
            <a:r>
              <a:rPr lang="en-US" dirty="0">
                <a:solidFill>
                  <a:schemeClr val="accent1"/>
                </a:solidFill>
              </a:rPr>
              <a:t>PROJECT:  </a:t>
            </a:r>
            <a:r>
              <a:rPr lang="en-US" dirty="0"/>
              <a:t>UNKNOWN</a:t>
            </a:r>
          </a:p>
          <a:p>
            <a:endParaRPr lang="en-US" dirty="0"/>
          </a:p>
          <a:p>
            <a:r>
              <a:rPr lang="en-US" dirty="0">
                <a:solidFill>
                  <a:schemeClr val="accent1"/>
                </a:solidFill>
              </a:rPr>
              <a:t>LANDOWNERS: LCRA</a:t>
            </a:r>
          </a:p>
          <a:p>
            <a:endParaRPr lang="en-US" dirty="0"/>
          </a:p>
          <a:p>
            <a:r>
              <a:rPr lang="en-US" dirty="0">
                <a:solidFill>
                  <a:schemeClr val="accent1"/>
                </a:solidFill>
              </a:rPr>
              <a:t>CONCERNS:</a:t>
            </a:r>
          </a:p>
          <a:p>
            <a:r>
              <a:rPr lang="en-US" dirty="0"/>
              <a:t>URBAN SETTING IN NW KERRVILLE</a:t>
            </a:r>
          </a:p>
          <a:p>
            <a:r>
              <a:rPr lang="en-US" dirty="0"/>
              <a:t>CONSIDERABLE ADJACENT UNDEVELOPED LAND THERMAL RUNAWAY OF LITHIUM BATTERY AGGREGATION</a:t>
            </a:r>
          </a:p>
          <a:p>
            <a:r>
              <a:rPr lang="en-US" dirty="0"/>
              <a:t>KFD CONTAINMENT OF FIRE, SMOKE, REQUIRING EXCESSIVE WATER USAGE IN A “PGMA.”</a:t>
            </a:r>
          </a:p>
          <a:p>
            <a:r>
              <a:rPr lang="en-US" dirty="0"/>
              <a:t>CYBER SECURITY OF KEY INFRASTRUCTURE</a:t>
            </a:r>
          </a:p>
        </p:txBody>
      </p:sp>
    </p:spTree>
    <p:extLst>
      <p:ext uri="{BB962C8B-B14F-4D97-AF65-F5344CB8AC3E}">
        <p14:creationId xmlns:p14="http://schemas.microsoft.com/office/powerpoint/2010/main" val="3155194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E6CA4F-C5AB-371C-3FE8-5158E5582485}"/>
              </a:ext>
            </a:extLst>
          </p:cNvPr>
          <p:cNvSpPr txBox="1"/>
          <p:nvPr/>
        </p:nvSpPr>
        <p:spPr>
          <a:xfrm>
            <a:off x="6858000" y="0"/>
            <a:ext cx="5334000" cy="4801314"/>
          </a:xfrm>
          <a:prstGeom prst="rect">
            <a:avLst/>
          </a:prstGeom>
          <a:noFill/>
          <a:ln>
            <a:solidFill>
              <a:schemeClr val="accent1"/>
            </a:solidFill>
          </a:ln>
        </p:spPr>
        <p:txBody>
          <a:bodyPr wrap="square" rtlCol="0">
            <a:spAutoFit/>
          </a:bodyPr>
          <a:lstStyle/>
          <a:p>
            <a:r>
              <a:rPr lang="en-US" dirty="0">
                <a:solidFill>
                  <a:schemeClr val="accent1"/>
                </a:solidFill>
              </a:rPr>
              <a:t>NAME</a:t>
            </a:r>
            <a:r>
              <a:rPr lang="en-US" dirty="0"/>
              <a:t>: HUNT LCRA SUBSTATION</a:t>
            </a:r>
          </a:p>
          <a:p>
            <a:endParaRPr lang="en-US" dirty="0"/>
          </a:p>
          <a:p>
            <a:r>
              <a:rPr lang="en-US" dirty="0">
                <a:solidFill>
                  <a:schemeClr val="accent1"/>
                </a:solidFill>
              </a:rPr>
              <a:t>LOCATION: </a:t>
            </a:r>
            <a:r>
              <a:rPr lang="en-US" dirty="0"/>
              <a:t>RIVER ROAD AND FM 1340</a:t>
            </a:r>
            <a:endParaRPr lang="en-US" dirty="0">
              <a:solidFill>
                <a:schemeClr val="accent1"/>
              </a:solidFill>
            </a:endParaRPr>
          </a:p>
          <a:p>
            <a:endParaRPr lang="en-US" dirty="0"/>
          </a:p>
          <a:p>
            <a:r>
              <a:rPr lang="en-US" dirty="0">
                <a:solidFill>
                  <a:schemeClr val="accent1"/>
                </a:solidFill>
              </a:rPr>
              <a:t>PROJECT: </a:t>
            </a:r>
            <a:r>
              <a:rPr lang="en-US" dirty="0"/>
              <a:t>UNKNOWN </a:t>
            </a:r>
          </a:p>
          <a:p>
            <a:endParaRPr lang="en-US" dirty="0"/>
          </a:p>
          <a:p>
            <a:r>
              <a:rPr lang="en-US" dirty="0">
                <a:solidFill>
                  <a:schemeClr val="accent1"/>
                </a:solidFill>
              </a:rPr>
              <a:t>LANDOWNERS</a:t>
            </a:r>
            <a:r>
              <a:rPr lang="en-US" dirty="0"/>
              <a:t>: LCRA</a:t>
            </a:r>
          </a:p>
          <a:p>
            <a:endParaRPr lang="en-US" dirty="0"/>
          </a:p>
          <a:p>
            <a:r>
              <a:rPr lang="en-US" dirty="0">
                <a:solidFill>
                  <a:schemeClr val="accent1"/>
                </a:solidFill>
              </a:rPr>
              <a:t>CONCERNS:</a:t>
            </a:r>
          </a:p>
          <a:p>
            <a:r>
              <a:rPr lang="en-US" dirty="0"/>
              <a:t>PROXIMITY TO NORTH FORK GUADALUPE RIVER IN CASE OF FIRE</a:t>
            </a:r>
          </a:p>
          <a:p>
            <a:r>
              <a:rPr lang="en-US" dirty="0"/>
              <a:t>CONSIDERABLE UNDEVELOPED LAND ADJACENT </a:t>
            </a:r>
          </a:p>
          <a:p>
            <a:r>
              <a:rPr lang="en-US" dirty="0"/>
              <a:t>THERMAL RUNAWAY OF LITHIUM BATTERY AGGREGATION</a:t>
            </a:r>
          </a:p>
          <a:p>
            <a:r>
              <a:rPr lang="en-US" dirty="0"/>
              <a:t>VFD CONTAINMENT OF FIRE, SMOKE, REQUIRING EXCESSIVE WATER USAGE IN A “PGMA.”</a:t>
            </a:r>
          </a:p>
          <a:p>
            <a:r>
              <a:rPr lang="en-US" dirty="0"/>
              <a:t>CYBER SECURITY OF KEY INFRASTRUCTURE</a:t>
            </a:r>
          </a:p>
        </p:txBody>
      </p:sp>
      <p:pic>
        <p:nvPicPr>
          <p:cNvPr id="3" name="Picture 2" descr="A map of a land with trees and roads&#10;&#10;Description automatically generated">
            <a:extLst>
              <a:ext uri="{FF2B5EF4-FFF2-40B4-BE49-F238E27FC236}">
                <a16:creationId xmlns:a16="http://schemas.microsoft.com/office/drawing/2014/main" id="{63D11E26-7B27-6D5A-EFC3-DF073448B19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5401" y="0"/>
            <a:ext cx="6832600" cy="6858000"/>
          </a:xfrm>
          <a:prstGeom prst="rect">
            <a:avLst/>
          </a:prstGeom>
        </p:spPr>
      </p:pic>
    </p:spTree>
    <p:extLst>
      <p:ext uri="{BB962C8B-B14F-4D97-AF65-F5344CB8AC3E}">
        <p14:creationId xmlns:p14="http://schemas.microsoft.com/office/powerpoint/2010/main" val="1850374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 neighborhood&#10;&#10;Description automatically generated">
            <a:extLst>
              <a:ext uri="{FF2B5EF4-FFF2-40B4-BE49-F238E27FC236}">
                <a16:creationId xmlns:a16="http://schemas.microsoft.com/office/drawing/2014/main" id="{6A202565-3A59-7B38-030A-F5D4BFADE82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9796"/>
            <a:ext cx="6858000" cy="6819638"/>
          </a:xfrm>
          <a:prstGeom prst="rect">
            <a:avLst/>
          </a:prstGeom>
        </p:spPr>
      </p:pic>
      <p:sp>
        <p:nvSpPr>
          <p:cNvPr id="5" name="TextBox 4">
            <a:extLst>
              <a:ext uri="{FF2B5EF4-FFF2-40B4-BE49-F238E27FC236}">
                <a16:creationId xmlns:a16="http://schemas.microsoft.com/office/drawing/2014/main" id="{AFE6CA4F-C5AB-371C-3FE8-5158E5582485}"/>
              </a:ext>
            </a:extLst>
          </p:cNvPr>
          <p:cNvSpPr txBox="1"/>
          <p:nvPr/>
        </p:nvSpPr>
        <p:spPr>
          <a:xfrm>
            <a:off x="6858000" y="0"/>
            <a:ext cx="5334000" cy="4247317"/>
          </a:xfrm>
          <a:prstGeom prst="rect">
            <a:avLst/>
          </a:prstGeom>
          <a:noFill/>
          <a:ln>
            <a:solidFill>
              <a:schemeClr val="accent1"/>
            </a:solidFill>
          </a:ln>
        </p:spPr>
        <p:txBody>
          <a:bodyPr wrap="square" rtlCol="0">
            <a:spAutoFit/>
          </a:bodyPr>
          <a:lstStyle/>
          <a:p>
            <a:r>
              <a:rPr lang="en-US" dirty="0">
                <a:solidFill>
                  <a:schemeClr val="accent1"/>
                </a:solidFill>
              </a:rPr>
              <a:t>NAME</a:t>
            </a:r>
            <a:r>
              <a:rPr lang="en-US" dirty="0"/>
              <a:t>: HORIZON SUBSTATION</a:t>
            </a:r>
          </a:p>
          <a:p>
            <a:endParaRPr lang="en-US" dirty="0"/>
          </a:p>
          <a:p>
            <a:r>
              <a:rPr lang="en-US" dirty="0">
                <a:solidFill>
                  <a:schemeClr val="accent1"/>
                </a:solidFill>
              </a:rPr>
              <a:t>LOCATION: </a:t>
            </a:r>
            <a:r>
              <a:rPr lang="en-US" dirty="0"/>
              <a:t>HORIZON BLVD AND 1777 S</a:t>
            </a:r>
          </a:p>
          <a:p>
            <a:endParaRPr lang="en-US" dirty="0"/>
          </a:p>
          <a:p>
            <a:r>
              <a:rPr lang="en-US" dirty="0">
                <a:solidFill>
                  <a:schemeClr val="accent1"/>
                </a:solidFill>
              </a:rPr>
              <a:t>PROJECT:  </a:t>
            </a:r>
            <a:r>
              <a:rPr lang="en-US" dirty="0"/>
              <a:t>UNKNOWN</a:t>
            </a:r>
          </a:p>
          <a:p>
            <a:endParaRPr lang="en-US" dirty="0">
              <a:solidFill>
                <a:schemeClr val="accent1"/>
              </a:solidFill>
            </a:endParaRPr>
          </a:p>
          <a:p>
            <a:r>
              <a:rPr lang="en-US" dirty="0">
                <a:solidFill>
                  <a:schemeClr val="accent1"/>
                </a:solidFill>
              </a:rPr>
              <a:t>LANDOWNERS: </a:t>
            </a:r>
            <a:r>
              <a:rPr lang="en-US" dirty="0"/>
              <a:t>MCRAE ENERGY CORP, LCRA</a:t>
            </a:r>
          </a:p>
          <a:p>
            <a:endParaRPr lang="en-US" dirty="0"/>
          </a:p>
          <a:p>
            <a:r>
              <a:rPr lang="en-US" dirty="0">
                <a:solidFill>
                  <a:schemeClr val="accent1"/>
                </a:solidFill>
              </a:rPr>
              <a:t>CONCERNS:</a:t>
            </a:r>
          </a:p>
          <a:p>
            <a:r>
              <a:rPr lang="en-US" dirty="0"/>
              <a:t>CONSIDERABLE UNDEVELOPED LAND ADJACENT THERMAL RUNAWAY OF LITHIUM BATTERY AGGREGATION</a:t>
            </a:r>
          </a:p>
          <a:p>
            <a:r>
              <a:rPr lang="en-US" dirty="0"/>
              <a:t>VFD CONTAINMENT OF FIRE, SMOKE, REQUIRING EXCESSIVE WATER USAGE IN A “PGMA.”</a:t>
            </a:r>
          </a:p>
          <a:p>
            <a:r>
              <a:rPr lang="en-US" dirty="0"/>
              <a:t>CYBER SECURITY OF KEY INFRASTRUCTURE</a:t>
            </a:r>
          </a:p>
        </p:txBody>
      </p:sp>
    </p:spTree>
    <p:extLst>
      <p:ext uri="{BB962C8B-B14F-4D97-AF65-F5344CB8AC3E}">
        <p14:creationId xmlns:p14="http://schemas.microsoft.com/office/powerpoint/2010/main" val="1773949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E6CA4F-C5AB-371C-3FE8-5158E5582485}"/>
              </a:ext>
            </a:extLst>
          </p:cNvPr>
          <p:cNvSpPr txBox="1"/>
          <p:nvPr/>
        </p:nvSpPr>
        <p:spPr>
          <a:xfrm>
            <a:off x="6858000" y="0"/>
            <a:ext cx="5334000" cy="5355312"/>
          </a:xfrm>
          <a:prstGeom prst="rect">
            <a:avLst/>
          </a:prstGeom>
          <a:noFill/>
          <a:ln>
            <a:solidFill>
              <a:schemeClr val="accent1"/>
            </a:solidFill>
          </a:ln>
        </p:spPr>
        <p:txBody>
          <a:bodyPr wrap="square" rtlCol="0">
            <a:spAutoFit/>
          </a:bodyPr>
          <a:lstStyle/>
          <a:p>
            <a:r>
              <a:rPr lang="en-US" dirty="0">
                <a:solidFill>
                  <a:schemeClr val="accent1"/>
                </a:solidFill>
              </a:rPr>
              <a:t>NAME</a:t>
            </a:r>
            <a:r>
              <a:rPr lang="en-US" dirty="0"/>
              <a:t>: MOUNTAIN HOME LCRA SUBSTATION</a:t>
            </a:r>
          </a:p>
          <a:p>
            <a:endParaRPr lang="en-US" dirty="0"/>
          </a:p>
          <a:p>
            <a:r>
              <a:rPr lang="en-US" dirty="0">
                <a:solidFill>
                  <a:schemeClr val="accent1"/>
                </a:solidFill>
              </a:rPr>
              <a:t>LOCATION:</a:t>
            </a:r>
            <a:r>
              <a:rPr lang="en-US" dirty="0"/>
              <a:t>RANCH ROAD 479 AND  I-10</a:t>
            </a:r>
          </a:p>
          <a:p>
            <a:endParaRPr lang="en-US" dirty="0"/>
          </a:p>
          <a:p>
            <a:r>
              <a:rPr lang="en-US" dirty="0">
                <a:solidFill>
                  <a:schemeClr val="accent1"/>
                </a:solidFill>
              </a:rPr>
              <a:t>PROJECT: </a:t>
            </a:r>
            <a:r>
              <a:rPr lang="en-US" dirty="0"/>
              <a:t>2025-26 $87M LITHIUM BESS PLANT PROPOSED BY BLACK MOUNTAIN ENERGY.  120 MW BESS PROVIDING 2 HR POWER FOR KERR. REQUESTING ABATEMENT FOR 2026.</a:t>
            </a:r>
          </a:p>
          <a:p>
            <a:endParaRPr lang="en-US" dirty="0"/>
          </a:p>
          <a:p>
            <a:r>
              <a:rPr lang="en-US" dirty="0">
                <a:solidFill>
                  <a:schemeClr val="accent1"/>
                </a:solidFill>
              </a:rPr>
              <a:t>LANDOWNERS</a:t>
            </a:r>
            <a:r>
              <a:rPr lang="en-US" dirty="0"/>
              <a:t>: LCRA, UNKNOWN LEASE/SALE</a:t>
            </a:r>
          </a:p>
          <a:p>
            <a:endParaRPr lang="en-US" dirty="0"/>
          </a:p>
          <a:p>
            <a:r>
              <a:rPr lang="en-US" dirty="0">
                <a:solidFill>
                  <a:schemeClr val="accent1"/>
                </a:solidFill>
              </a:rPr>
              <a:t>CONCERNS:</a:t>
            </a:r>
          </a:p>
          <a:p>
            <a:r>
              <a:rPr lang="en-US" dirty="0"/>
              <a:t>PROXIMITY TO I-10 IN CASE OF FIRE</a:t>
            </a:r>
          </a:p>
          <a:p>
            <a:r>
              <a:rPr lang="en-US" dirty="0"/>
              <a:t>CONSIDERABLE UNDEVELOPED LAND ADJACENT </a:t>
            </a:r>
          </a:p>
          <a:p>
            <a:r>
              <a:rPr lang="en-US" dirty="0"/>
              <a:t>THERMAL RUNAWAY OF LITHIUM BATTERY AGGREGATION</a:t>
            </a:r>
          </a:p>
          <a:p>
            <a:r>
              <a:rPr lang="en-US" dirty="0"/>
              <a:t>VFD CONTAINMENT OF FIRE, SMOKE, REQUIRING EXCESSIVE WATER USAGE IN A “PGMA.”</a:t>
            </a:r>
          </a:p>
          <a:p>
            <a:r>
              <a:rPr lang="en-US" dirty="0"/>
              <a:t>CYBER SECURITY OF KEY INFRASTRUCTURE</a:t>
            </a:r>
          </a:p>
        </p:txBody>
      </p:sp>
      <p:pic>
        <p:nvPicPr>
          <p:cNvPr id="3" name="Picture 2" descr="A map of a city&#10;&#10;Description automatically generated">
            <a:extLst>
              <a:ext uri="{FF2B5EF4-FFF2-40B4-BE49-F238E27FC236}">
                <a16:creationId xmlns:a16="http://schemas.microsoft.com/office/drawing/2014/main" id="{71A26F85-A836-CE9C-B8FC-601E4200296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0056" y="0"/>
            <a:ext cx="6948056" cy="6858000"/>
          </a:xfrm>
          <a:prstGeom prst="rect">
            <a:avLst/>
          </a:prstGeom>
        </p:spPr>
      </p:pic>
    </p:spTree>
    <p:extLst>
      <p:ext uri="{BB962C8B-B14F-4D97-AF65-F5344CB8AC3E}">
        <p14:creationId xmlns:p14="http://schemas.microsoft.com/office/powerpoint/2010/main" val="2149024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E6CA4F-C5AB-371C-3FE8-5158E5582485}"/>
              </a:ext>
            </a:extLst>
          </p:cNvPr>
          <p:cNvSpPr txBox="1"/>
          <p:nvPr/>
        </p:nvSpPr>
        <p:spPr>
          <a:xfrm>
            <a:off x="6858000" y="0"/>
            <a:ext cx="5334000" cy="4801314"/>
          </a:xfrm>
          <a:prstGeom prst="rect">
            <a:avLst/>
          </a:prstGeom>
          <a:noFill/>
          <a:ln>
            <a:solidFill>
              <a:schemeClr val="accent1"/>
            </a:solidFill>
          </a:ln>
        </p:spPr>
        <p:txBody>
          <a:bodyPr wrap="square" rtlCol="0">
            <a:spAutoFit/>
          </a:bodyPr>
          <a:lstStyle/>
          <a:p>
            <a:r>
              <a:rPr lang="en-US" dirty="0">
                <a:solidFill>
                  <a:schemeClr val="accent1"/>
                </a:solidFill>
              </a:rPr>
              <a:t>NAME</a:t>
            </a:r>
            <a:r>
              <a:rPr lang="en-US" dirty="0"/>
              <a:t>: INGRAM LCRA SUBSTATION</a:t>
            </a:r>
          </a:p>
          <a:p>
            <a:endParaRPr lang="en-US" dirty="0"/>
          </a:p>
          <a:p>
            <a:r>
              <a:rPr lang="en-US" dirty="0">
                <a:solidFill>
                  <a:schemeClr val="accent1"/>
                </a:solidFill>
              </a:rPr>
              <a:t>LOCATION:</a:t>
            </a:r>
            <a:r>
              <a:rPr lang="en-US" dirty="0"/>
              <a:t>HWY 27 AND MOORE ST</a:t>
            </a:r>
          </a:p>
          <a:p>
            <a:endParaRPr lang="en-US" dirty="0"/>
          </a:p>
          <a:p>
            <a:r>
              <a:rPr lang="en-US" dirty="0">
                <a:solidFill>
                  <a:schemeClr val="accent1"/>
                </a:solidFill>
              </a:rPr>
              <a:t>PROJECT: </a:t>
            </a:r>
            <a:r>
              <a:rPr lang="en-US" dirty="0"/>
              <a:t>UNKNOWN </a:t>
            </a:r>
          </a:p>
          <a:p>
            <a:endParaRPr lang="en-US" dirty="0"/>
          </a:p>
          <a:p>
            <a:r>
              <a:rPr lang="en-US" dirty="0">
                <a:solidFill>
                  <a:schemeClr val="accent1"/>
                </a:solidFill>
              </a:rPr>
              <a:t>LANDOWNERS</a:t>
            </a:r>
            <a:r>
              <a:rPr lang="en-US" dirty="0"/>
              <a:t>: LCRA</a:t>
            </a:r>
          </a:p>
          <a:p>
            <a:endParaRPr lang="en-US" dirty="0"/>
          </a:p>
          <a:p>
            <a:r>
              <a:rPr lang="en-US" dirty="0">
                <a:solidFill>
                  <a:schemeClr val="accent1"/>
                </a:solidFill>
              </a:rPr>
              <a:t>CONCERNS:</a:t>
            </a:r>
          </a:p>
          <a:p>
            <a:r>
              <a:rPr lang="en-US" dirty="0"/>
              <a:t>PROXIMITY TO HWY 27 AND JOHNSON CREEK IN CASE OF FIRE</a:t>
            </a:r>
          </a:p>
          <a:p>
            <a:r>
              <a:rPr lang="en-US" dirty="0"/>
              <a:t>UNDEVELOPED LAND ADJACENT </a:t>
            </a:r>
          </a:p>
          <a:p>
            <a:r>
              <a:rPr lang="en-US" dirty="0"/>
              <a:t>THERMAL RUNAWAY OF LITHIUM BATTERY AGGREGATION</a:t>
            </a:r>
          </a:p>
          <a:p>
            <a:r>
              <a:rPr lang="en-US" dirty="0"/>
              <a:t>VFD CONTAINMENT OF FIRE, SMOKE, REQUIRING EXCESSIVE WATER USAGE IN A “PGMA.”</a:t>
            </a:r>
          </a:p>
          <a:p>
            <a:r>
              <a:rPr lang="en-US" dirty="0"/>
              <a:t>CYBER SECURITY OF KEY INFRASTRUCTURE</a:t>
            </a:r>
          </a:p>
        </p:txBody>
      </p:sp>
      <p:pic>
        <p:nvPicPr>
          <p:cNvPr id="7" name="Picture 6" descr="A map of a neighborhood&#10;&#10;Description automatically generated">
            <a:extLst>
              <a:ext uri="{FF2B5EF4-FFF2-40B4-BE49-F238E27FC236}">
                <a16:creationId xmlns:a16="http://schemas.microsoft.com/office/drawing/2014/main" id="{60203CAB-D604-EE01-6042-6AE4083FC9F4}"/>
              </a:ext>
            </a:extLst>
          </p:cNvPr>
          <p:cNvPicPr>
            <a:picLocks noChangeAspect="1"/>
          </p:cNvPicPr>
          <p:nvPr/>
        </p:nvPicPr>
        <p:blipFill rotWithShape="1">
          <a:blip r:embed="rId3">
            <a:extLst>
              <a:ext uri="{28A0092B-C50C-407E-A947-70E740481C1C}">
                <a14:useLocalDpi xmlns:a14="http://schemas.microsoft.com/office/drawing/2010/main"/>
              </a:ext>
            </a:extLst>
          </a:blip>
          <a:srcRect l="-4634"/>
          <a:stretch/>
        </p:blipFill>
        <p:spPr>
          <a:xfrm>
            <a:off x="-284348" y="25400"/>
            <a:ext cx="7142348" cy="6832600"/>
          </a:xfrm>
          <a:prstGeom prst="rect">
            <a:avLst/>
          </a:prstGeom>
        </p:spPr>
      </p:pic>
    </p:spTree>
    <p:extLst>
      <p:ext uri="{BB962C8B-B14F-4D97-AF65-F5344CB8AC3E}">
        <p14:creationId xmlns:p14="http://schemas.microsoft.com/office/powerpoint/2010/main" val="606554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102F8-BE01-36C4-37BF-E58682D9D4F0}"/>
              </a:ext>
            </a:extLst>
          </p:cNvPr>
          <p:cNvSpPr>
            <a:spLocks noGrp="1"/>
          </p:cNvSpPr>
          <p:nvPr>
            <p:ph type="title"/>
          </p:nvPr>
        </p:nvSpPr>
        <p:spPr>
          <a:xfrm>
            <a:off x="2231136" y="220678"/>
            <a:ext cx="7729728" cy="1188720"/>
          </a:xfrm>
        </p:spPr>
        <p:txBody>
          <a:bodyPr>
            <a:normAutofit fontScale="90000"/>
          </a:bodyPr>
          <a:lstStyle/>
          <a:p>
            <a:pPr algn="ctr"/>
            <a:r>
              <a:rPr lang="en-US" dirty="0"/>
              <a:t>SWOT ANALYSIS</a:t>
            </a:r>
            <a:br>
              <a:rPr lang="en-US" dirty="0"/>
            </a:br>
            <a:r>
              <a:rPr lang="en-US" dirty="0"/>
              <a:t>Battery Energy Storage Systems</a:t>
            </a:r>
          </a:p>
        </p:txBody>
      </p:sp>
      <p:sp>
        <p:nvSpPr>
          <p:cNvPr id="3" name="Content Placeholder 2">
            <a:extLst>
              <a:ext uri="{FF2B5EF4-FFF2-40B4-BE49-F238E27FC236}">
                <a16:creationId xmlns:a16="http://schemas.microsoft.com/office/drawing/2014/main" id="{576FFC1C-FEAD-5FF8-4747-9A978696604D}"/>
              </a:ext>
            </a:extLst>
          </p:cNvPr>
          <p:cNvSpPr>
            <a:spLocks noGrp="1"/>
          </p:cNvSpPr>
          <p:nvPr>
            <p:ph idx="1"/>
          </p:nvPr>
        </p:nvSpPr>
        <p:spPr>
          <a:xfrm>
            <a:off x="995360" y="1654169"/>
            <a:ext cx="5257800" cy="2460625"/>
          </a:xfrm>
        </p:spPr>
        <p:txBody>
          <a:bodyPr>
            <a:normAutofit/>
          </a:bodyPr>
          <a:lstStyle/>
          <a:p>
            <a:pPr marL="0" indent="0">
              <a:buNone/>
            </a:pPr>
            <a:r>
              <a:rPr lang="en-US" sz="2800" dirty="0"/>
              <a:t>STRENGTHS</a:t>
            </a:r>
          </a:p>
          <a:p>
            <a:pPr lvl="1"/>
            <a:r>
              <a:rPr lang="en-US" sz="2400" dirty="0"/>
              <a:t>GRID RELIABILITY</a:t>
            </a:r>
          </a:p>
          <a:p>
            <a:pPr lvl="1"/>
            <a:r>
              <a:rPr lang="en-US" sz="2400" dirty="0"/>
              <a:t>TAXABLE INCOME</a:t>
            </a:r>
          </a:p>
          <a:p>
            <a:pPr lvl="1"/>
            <a:r>
              <a:rPr lang="en-US" sz="2400" dirty="0"/>
              <a:t>JOB CREATION (BUILD PHASE)</a:t>
            </a:r>
          </a:p>
        </p:txBody>
      </p:sp>
      <p:sp>
        <p:nvSpPr>
          <p:cNvPr id="4" name="Content Placeholder 2">
            <a:extLst>
              <a:ext uri="{FF2B5EF4-FFF2-40B4-BE49-F238E27FC236}">
                <a16:creationId xmlns:a16="http://schemas.microsoft.com/office/drawing/2014/main" id="{ED4B9F6D-86E6-1EB0-4CF5-203CE022CECA}"/>
              </a:ext>
            </a:extLst>
          </p:cNvPr>
          <p:cNvSpPr txBox="1">
            <a:spLocks/>
          </p:cNvSpPr>
          <p:nvPr/>
        </p:nvSpPr>
        <p:spPr>
          <a:xfrm>
            <a:off x="6205539" y="1654168"/>
            <a:ext cx="5257800" cy="2460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WEAKNESS</a:t>
            </a:r>
          </a:p>
          <a:p>
            <a:pPr lvl="1"/>
            <a:r>
              <a:rPr lang="en-US" dirty="0"/>
              <a:t>SYSTEM SAFETY</a:t>
            </a:r>
          </a:p>
          <a:p>
            <a:pPr lvl="1"/>
            <a:r>
              <a:rPr lang="en-US" dirty="0"/>
              <a:t>LIMITED REGULATIONS </a:t>
            </a:r>
          </a:p>
          <a:p>
            <a:pPr lvl="1"/>
            <a:r>
              <a:rPr lang="en-US" dirty="0"/>
              <a:t>PUBLIC PRIVATE VENTURES </a:t>
            </a:r>
          </a:p>
          <a:p>
            <a:pPr lvl="1"/>
            <a:r>
              <a:rPr lang="en-US" dirty="0"/>
              <a:t>DEVALUES ADJACENT REAL ESTATE </a:t>
            </a:r>
          </a:p>
        </p:txBody>
      </p:sp>
      <p:sp>
        <p:nvSpPr>
          <p:cNvPr id="5" name="Content Placeholder 2">
            <a:extLst>
              <a:ext uri="{FF2B5EF4-FFF2-40B4-BE49-F238E27FC236}">
                <a16:creationId xmlns:a16="http://schemas.microsoft.com/office/drawing/2014/main" id="{EFF877F2-685F-A717-8C8D-F16462312912}"/>
              </a:ext>
            </a:extLst>
          </p:cNvPr>
          <p:cNvSpPr txBox="1">
            <a:spLocks/>
          </p:cNvSpPr>
          <p:nvPr/>
        </p:nvSpPr>
        <p:spPr>
          <a:xfrm>
            <a:off x="995360" y="4164003"/>
            <a:ext cx="5257800" cy="2460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OPPORTUNITIES</a:t>
            </a:r>
          </a:p>
          <a:p>
            <a:pPr lvl="1"/>
            <a:r>
              <a:rPr lang="en-US" dirty="0"/>
              <a:t>REGULATORY COMPLIANCE </a:t>
            </a:r>
          </a:p>
          <a:p>
            <a:pPr lvl="1"/>
            <a:r>
              <a:rPr lang="en-US" dirty="0"/>
              <a:t>ECONOMIC BOOST</a:t>
            </a:r>
          </a:p>
          <a:p>
            <a:pPr lvl="1"/>
            <a:r>
              <a:rPr lang="en-US" dirty="0"/>
              <a:t>JOINT COLLOBORATION</a:t>
            </a:r>
          </a:p>
        </p:txBody>
      </p:sp>
      <p:sp>
        <p:nvSpPr>
          <p:cNvPr id="6" name="Content Placeholder 2">
            <a:extLst>
              <a:ext uri="{FF2B5EF4-FFF2-40B4-BE49-F238E27FC236}">
                <a16:creationId xmlns:a16="http://schemas.microsoft.com/office/drawing/2014/main" id="{4C4EC78A-45A5-F38A-F4B5-D1B61EA21656}"/>
              </a:ext>
            </a:extLst>
          </p:cNvPr>
          <p:cNvSpPr txBox="1">
            <a:spLocks/>
          </p:cNvSpPr>
          <p:nvPr/>
        </p:nvSpPr>
        <p:spPr>
          <a:xfrm>
            <a:off x="6253160" y="4176697"/>
            <a:ext cx="5257800" cy="2460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THREATS</a:t>
            </a:r>
          </a:p>
          <a:p>
            <a:pPr lvl="1"/>
            <a:r>
              <a:rPr lang="en-US" dirty="0"/>
              <a:t>ENVIRONMENTAL RISK</a:t>
            </a:r>
          </a:p>
          <a:p>
            <a:pPr lvl="1"/>
            <a:r>
              <a:rPr lang="en-US" dirty="0"/>
              <a:t>CYBER SECURITY</a:t>
            </a:r>
          </a:p>
          <a:p>
            <a:pPr lvl="1"/>
            <a:r>
              <a:rPr lang="en-US" dirty="0"/>
              <a:t>FIRE SAFETY / TOXICITY</a:t>
            </a:r>
          </a:p>
          <a:p>
            <a:pPr lvl="1"/>
            <a:r>
              <a:rPr lang="en-US" dirty="0"/>
              <a:t>WATER SECURITY “PGMA”</a:t>
            </a:r>
          </a:p>
          <a:p>
            <a:pPr lvl="1"/>
            <a:endParaRPr lang="en-US" dirty="0"/>
          </a:p>
          <a:p>
            <a:pPr lvl="1"/>
            <a:endParaRPr lang="en-US" dirty="0"/>
          </a:p>
        </p:txBody>
      </p:sp>
      <p:cxnSp>
        <p:nvCxnSpPr>
          <p:cNvPr id="8" name="Straight Connector 7">
            <a:extLst>
              <a:ext uri="{FF2B5EF4-FFF2-40B4-BE49-F238E27FC236}">
                <a16:creationId xmlns:a16="http://schemas.microsoft.com/office/drawing/2014/main" id="{B1E8057E-F6F0-6577-EF72-436BC1DC147C}"/>
              </a:ext>
            </a:extLst>
          </p:cNvPr>
          <p:cNvCxnSpPr/>
          <p:nvPr/>
        </p:nvCxnSpPr>
        <p:spPr>
          <a:xfrm>
            <a:off x="628650" y="3671888"/>
            <a:ext cx="1088231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F65CDF2-BCB6-D254-CA2D-7785410AB016}"/>
              </a:ext>
            </a:extLst>
          </p:cNvPr>
          <p:cNvCxnSpPr>
            <a:cxnSpLocks/>
          </p:cNvCxnSpPr>
          <p:nvPr/>
        </p:nvCxnSpPr>
        <p:spPr>
          <a:xfrm flipV="1">
            <a:off x="5772151" y="1654168"/>
            <a:ext cx="0" cy="4518032"/>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41341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BE79-1404-68FE-19E4-CAEAF841B207}"/>
              </a:ext>
            </a:extLst>
          </p:cNvPr>
          <p:cNvSpPr>
            <a:spLocks noGrp="1"/>
          </p:cNvSpPr>
          <p:nvPr>
            <p:ph type="title"/>
          </p:nvPr>
        </p:nvSpPr>
        <p:spPr/>
        <p:txBody>
          <a:bodyPr/>
          <a:lstStyle/>
          <a:p>
            <a:r>
              <a:rPr lang="en-US" dirty="0"/>
              <a:t>STRATEGY TO MITIGATE BESS PROJECTS</a:t>
            </a:r>
          </a:p>
        </p:txBody>
      </p:sp>
      <p:sp>
        <p:nvSpPr>
          <p:cNvPr id="3" name="Content Placeholder 2">
            <a:extLst>
              <a:ext uri="{FF2B5EF4-FFF2-40B4-BE49-F238E27FC236}">
                <a16:creationId xmlns:a16="http://schemas.microsoft.com/office/drawing/2014/main" id="{952944DD-128E-7046-A5AD-6861CA9E3DE8}"/>
              </a:ext>
            </a:extLst>
          </p:cNvPr>
          <p:cNvSpPr>
            <a:spLocks noGrp="1"/>
          </p:cNvSpPr>
          <p:nvPr>
            <p:ph idx="1"/>
          </p:nvPr>
        </p:nvSpPr>
        <p:spPr/>
        <p:txBody>
          <a:bodyPr>
            <a:normAutofit fontScale="92500"/>
          </a:bodyPr>
          <a:lstStyle/>
          <a:p>
            <a:r>
              <a:rPr lang="en-US" dirty="0"/>
              <a:t>COUNTY COMMISSIONERS PASS A RESOLUTION AGAINST BESS PROJECTS</a:t>
            </a:r>
          </a:p>
          <a:p>
            <a:r>
              <a:rPr lang="en-US" dirty="0"/>
              <a:t>CONTEST TCEQ PERMITTING BASED UPON ENVIRONMENTAL CONCERNS</a:t>
            </a:r>
          </a:p>
          <a:p>
            <a:r>
              <a:rPr lang="en-US" dirty="0"/>
              <a:t>PASS STATE BILL TO REGULATE BESS FACILITIES AND PROMOTE SAFETY</a:t>
            </a:r>
          </a:p>
          <a:p>
            <a:r>
              <a:rPr lang="en-US" dirty="0"/>
              <a:t>FORM A 391 REGIONAL PLANNING COMMISSION </a:t>
            </a:r>
          </a:p>
          <a:p>
            <a:r>
              <a:rPr lang="en-US" dirty="0"/>
              <a:t>ENSURE RECLAMATION BOND IS REQUIRED OF DEVELOPERS</a:t>
            </a:r>
          </a:p>
          <a:p>
            <a:r>
              <a:rPr lang="en-US" dirty="0"/>
              <a:t>ENFORCE CHAPTER 12 OF INTERNATIONAL FIRE CODES</a:t>
            </a:r>
          </a:p>
          <a:p>
            <a:r>
              <a:rPr lang="en-US" dirty="0"/>
              <a:t>PROMOTE ALTERNATIVE ENERGY SOLUTIONS; POWERPLANT DIVERSIFICATION, IMPROVE TRANSMISSION LINES DISTRIBUTION AND SMALLER SCALE ENERGY HARVESTING.</a:t>
            </a:r>
          </a:p>
        </p:txBody>
      </p:sp>
    </p:spTree>
    <p:extLst>
      <p:ext uri="{BB962C8B-B14F-4D97-AF65-F5344CB8AC3E}">
        <p14:creationId xmlns:p14="http://schemas.microsoft.com/office/powerpoint/2010/main" val="3796051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25196</TotalTime>
  <Words>1202</Words>
  <Application>Microsoft Macintosh PowerPoint</Application>
  <PresentationFormat>Widescreen</PresentationFormat>
  <Paragraphs>226</Paragraphs>
  <Slides>15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Kanit</vt:lpstr>
      <vt:lpstr>system-ui</vt:lpstr>
      <vt:lpstr>Office Theme</vt:lpstr>
      <vt:lpstr>Analysis of Lithium Battery Storage Systems in Kerr County </vt:lpstr>
      <vt:lpstr>1 2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SWOT ANALYSIS Battery Energy Storage Systems</vt:lpstr>
      <vt:lpstr>STRATEGY TO MITIGATE BESS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1 2   </dc:title>
  <dc:creator>Staci Holt</dc:creator>
  <cp:lastModifiedBy>Staci Holt</cp:lastModifiedBy>
  <cp:revision>8</cp:revision>
  <dcterms:created xsi:type="dcterms:W3CDTF">2024-07-09T19:23:10Z</dcterms:created>
  <dcterms:modified xsi:type="dcterms:W3CDTF">2024-08-10T01:39:36Z</dcterms:modified>
</cp:coreProperties>
</file>